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74" r:id="rId6"/>
    <p:sldId id="275" r:id="rId7"/>
    <p:sldId id="259" r:id="rId8"/>
    <p:sldId id="260" r:id="rId9"/>
    <p:sldId id="262" r:id="rId10"/>
    <p:sldId id="261" r:id="rId11"/>
    <p:sldId id="265" r:id="rId12"/>
    <p:sldId id="266" r:id="rId13"/>
    <p:sldId id="267" r:id="rId14"/>
    <p:sldId id="268" r:id="rId15"/>
    <p:sldId id="269" r:id="rId16"/>
    <p:sldId id="270" r:id="rId17"/>
    <p:sldId id="276" r:id="rId18"/>
    <p:sldId id="277" r:id="rId19"/>
    <p:sldId id="278" r:id="rId20"/>
    <p:sldId id="279" r:id="rId21"/>
    <p:sldId id="271" r:id="rId22"/>
    <p:sldId id="272" r:id="rId23"/>
    <p:sldId id="280" r:id="rId24"/>
    <p:sldId id="273"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12/11/2018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529016"/>
            <a:ext cx="7766936" cy="1521820"/>
          </a:xfrm>
        </p:spPr>
        <p:txBody>
          <a:bodyPr/>
          <a:lstStyle/>
          <a:p>
            <a:pPr algn="l"/>
            <a:r>
              <a:rPr lang="en-US" sz="4800" b="1" dirty="0" smtClean="0">
                <a:solidFill>
                  <a:schemeClr val="tx1"/>
                </a:solidFill>
              </a:rPr>
              <a:t>Never Call Respondent’s Counsel a “Minion”</a:t>
            </a:r>
            <a:endParaRPr lang="en-US" sz="4800" b="1" dirty="0">
              <a:solidFill>
                <a:schemeClr val="tx1"/>
              </a:solidFill>
            </a:endParaRPr>
          </a:p>
        </p:txBody>
      </p:sp>
      <p:sp>
        <p:nvSpPr>
          <p:cNvPr id="3" name="Subtitle 2"/>
          <p:cNvSpPr>
            <a:spLocks noGrp="1"/>
          </p:cNvSpPr>
          <p:nvPr>
            <p:ph type="subTitle" idx="1"/>
          </p:nvPr>
        </p:nvSpPr>
        <p:spPr>
          <a:xfrm>
            <a:off x="1639330" y="4050836"/>
            <a:ext cx="7438768" cy="1863932"/>
          </a:xfrm>
        </p:spPr>
        <p:txBody>
          <a:bodyPr>
            <a:normAutofit fontScale="92500" lnSpcReduction="20000"/>
          </a:bodyPr>
          <a:lstStyle/>
          <a:p>
            <a:pPr algn="l"/>
            <a:r>
              <a:rPr lang="en-US" sz="2800" i="1" dirty="0" smtClean="0">
                <a:solidFill>
                  <a:schemeClr val="tx1"/>
                </a:solidFill>
              </a:rPr>
              <a:t>Ethics in Appellate Practice</a:t>
            </a:r>
          </a:p>
          <a:p>
            <a:pPr algn="l"/>
            <a:r>
              <a:rPr lang="en-US" sz="2000" dirty="0" smtClean="0">
                <a:solidFill>
                  <a:schemeClr val="tx1"/>
                </a:solidFill>
              </a:rPr>
              <a:t>Commissioner Michael E. Johnston</a:t>
            </a:r>
          </a:p>
          <a:p>
            <a:pPr algn="l"/>
            <a:r>
              <a:rPr lang="en-US" sz="2000" dirty="0" smtClean="0">
                <a:solidFill>
                  <a:schemeClr val="tx1"/>
                </a:solidFill>
              </a:rPr>
              <a:t>Washington State Supreme Court</a:t>
            </a:r>
          </a:p>
          <a:p>
            <a:pPr algn="l"/>
            <a:r>
              <a:rPr lang="en-US" sz="1700" dirty="0" smtClean="0">
                <a:solidFill>
                  <a:schemeClr val="tx1"/>
                </a:solidFill>
              </a:rPr>
              <a:t>Government Lawyers’ Bar Association Ethics CLE</a:t>
            </a:r>
          </a:p>
          <a:p>
            <a:pPr algn="l"/>
            <a:r>
              <a:rPr lang="en-US" sz="1600" dirty="0" smtClean="0">
                <a:solidFill>
                  <a:schemeClr val="tx1"/>
                </a:solidFill>
              </a:rPr>
              <a:t>December 14, 2018</a:t>
            </a:r>
          </a:p>
          <a:p>
            <a:endParaRPr lang="en-US" sz="2800" i="1" dirty="0" smtClean="0">
              <a:solidFill>
                <a:schemeClr val="tx1"/>
              </a:solidFill>
            </a:endParaRPr>
          </a:p>
          <a:p>
            <a:endParaRPr lang="en-US" sz="2800" i="1" dirty="0">
              <a:solidFill>
                <a:schemeClr val="tx1"/>
              </a:solidFill>
            </a:endParaRPr>
          </a:p>
          <a:p>
            <a:pPr algn="l"/>
            <a:endParaRPr lang="en-US" sz="2800" i="1" dirty="0">
              <a:solidFill>
                <a:schemeClr val="tx1"/>
              </a:solidFill>
            </a:endParaRPr>
          </a:p>
        </p:txBody>
      </p:sp>
    </p:spTree>
    <p:extLst>
      <p:ext uri="{BB962C8B-B14F-4D97-AF65-F5344CB8AC3E}">
        <p14:creationId xmlns:p14="http://schemas.microsoft.com/office/powerpoint/2010/main" val="26170392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i="1" dirty="0" smtClean="0">
                <a:solidFill>
                  <a:schemeClr val="tx1"/>
                </a:solidFill>
              </a:rPr>
              <a:t>“History does record . . .”</a:t>
            </a:r>
            <a:r>
              <a:rPr lang="en-US" b="1" i="1" dirty="0" smtClean="0">
                <a:solidFill>
                  <a:schemeClr val="tx1"/>
                </a:solidFill>
              </a:rPr>
              <a:t>                          </a:t>
            </a:r>
            <a:r>
              <a:rPr lang="en-US" sz="2400" i="1" dirty="0" smtClean="0">
                <a:solidFill>
                  <a:schemeClr val="tx1"/>
                </a:solidFill>
              </a:rPr>
              <a:t>– </a:t>
            </a:r>
            <a:r>
              <a:rPr lang="en-US" sz="2400" dirty="0" smtClean="0">
                <a:solidFill>
                  <a:schemeClr val="tx1"/>
                </a:solidFill>
              </a:rPr>
              <a:t>Ry </a:t>
            </a:r>
            <a:r>
              <a:rPr lang="en-US" sz="2400" dirty="0" err="1" smtClean="0">
                <a:solidFill>
                  <a:schemeClr val="tx1"/>
                </a:solidFill>
              </a:rPr>
              <a:t>Cooder</a:t>
            </a:r>
            <a:r>
              <a:rPr lang="en-US" sz="2400" i="1" dirty="0" smtClean="0">
                <a:solidFill>
                  <a:schemeClr val="tx1"/>
                </a:solidFill>
              </a:rPr>
              <a:t> (Ballad of Jesse James, The Long Riders)</a:t>
            </a:r>
            <a:endParaRPr lang="en-US" sz="2400" i="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200" dirty="0" smtClean="0"/>
              <a:t>If you say it’s in the record, it had better be there </a:t>
            </a:r>
          </a:p>
          <a:p>
            <a:pPr marL="0" indent="0">
              <a:buNone/>
            </a:pPr>
            <a:r>
              <a:rPr lang="en-US" sz="3200" dirty="0" smtClean="0"/>
              <a:t>If you attach a piece of paper to a pleading, it had better belong there</a:t>
            </a:r>
          </a:p>
          <a:p>
            <a:pPr marL="0" indent="0">
              <a:buNone/>
            </a:pPr>
            <a:r>
              <a:rPr lang="en-US" sz="3200" dirty="0" smtClean="0"/>
              <a:t>Supplemental records ≠ new </a:t>
            </a:r>
            <a:r>
              <a:rPr lang="en-US" sz="3200" dirty="0"/>
              <a:t>e</a:t>
            </a:r>
            <a:r>
              <a:rPr lang="en-US" sz="3200" dirty="0" smtClean="0"/>
              <a:t>vidence</a:t>
            </a:r>
            <a:endParaRPr lang="en-US" sz="3200" dirty="0"/>
          </a:p>
        </p:txBody>
      </p:sp>
    </p:spTree>
    <p:extLst>
      <p:ext uri="{BB962C8B-B14F-4D97-AF65-F5344CB8AC3E}">
        <p14:creationId xmlns:p14="http://schemas.microsoft.com/office/powerpoint/2010/main" val="4008181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rPr>
              <a:t>“W</a:t>
            </a:r>
            <a:r>
              <a:rPr lang="en-US" sz="4400" b="1" i="1" dirty="0" smtClean="0">
                <a:solidFill>
                  <a:schemeClr val="tx1"/>
                </a:solidFill>
              </a:rPr>
              <a:t>e invented Post-it Notes.</a:t>
            </a:r>
            <a:r>
              <a:rPr lang="en-US" sz="4400" b="1" dirty="0" smtClean="0">
                <a:solidFill>
                  <a:schemeClr val="tx1"/>
                </a:solidFill>
              </a:rPr>
              <a:t>”</a:t>
            </a:r>
            <a:r>
              <a:rPr lang="en-US" dirty="0" smtClean="0">
                <a:solidFill>
                  <a:schemeClr val="tx1"/>
                </a:solidFill>
              </a:rPr>
              <a:t>                    </a:t>
            </a:r>
            <a:r>
              <a:rPr lang="en-US" sz="2400" dirty="0" smtClean="0">
                <a:solidFill>
                  <a:schemeClr val="tx1"/>
                </a:solidFill>
              </a:rPr>
              <a:t>– Romy and Michelle’s High School Reunion</a:t>
            </a:r>
            <a:endParaRPr lang="en-US" sz="2400" dirty="0">
              <a:solidFill>
                <a:schemeClr val="tx1"/>
              </a:solidFill>
            </a:endParaRPr>
          </a:p>
        </p:txBody>
      </p:sp>
      <p:sp>
        <p:nvSpPr>
          <p:cNvPr id="3" name="Content Placeholder 2"/>
          <p:cNvSpPr>
            <a:spLocks noGrp="1"/>
          </p:cNvSpPr>
          <p:nvPr>
            <p:ph idx="1"/>
          </p:nvPr>
        </p:nvSpPr>
        <p:spPr/>
        <p:txBody>
          <a:bodyPr/>
          <a:lstStyle/>
          <a:p>
            <a:pPr marL="0" indent="0">
              <a:buNone/>
            </a:pPr>
            <a:r>
              <a:rPr lang="en-US" sz="3200" i="1" dirty="0" smtClean="0"/>
              <a:t>Candor toward the tribunal</a:t>
            </a:r>
            <a:r>
              <a:rPr lang="en-US" sz="3200" dirty="0" smtClean="0"/>
              <a:t> – RPC 3.3</a:t>
            </a:r>
          </a:p>
          <a:p>
            <a:pPr marL="0" indent="0">
              <a:buNone/>
            </a:pPr>
            <a:r>
              <a:rPr lang="en-US" sz="3200" dirty="0"/>
              <a:t> </a:t>
            </a:r>
            <a:r>
              <a:rPr lang="en-US" sz="3200" dirty="0" smtClean="0"/>
              <a:t>    False statement of fact or law</a:t>
            </a:r>
          </a:p>
          <a:p>
            <a:pPr marL="0" indent="0">
              <a:buNone/>
            </a:pPr>
            <a:r>
              <a:rPr lang="en-US" sz="3200" dirty="0"/>
              <a:t> </a:t>
            </a:r>
            <a:r>
              <a:rPr lang="en-US" sz="3200" dirty="0" smtClean="0"/>
              <a:t>    Failure to correct false statement</a:t>
            </a:r>
          </a:p>
          <a:p>
            <a:pPr marL="0" indent="0">
              <a:buNone/>
            </a:pPr>
            <a:r>
              <a:rPr lang="en-US" dirty="0"/>
              <a:t> </a:t>
            </a:r>
            <a:r>
              <a:rPr lang="en-US" dirty="0" smtClean="0"/>
              <a:t>    </a:t>
            </a:r>
            <a:endParaRPr lang="en-US" dirty="0"/>
          </a:p>
        </p:txBody>
      </p:sp>
    </p:spTree>
    <p:extLst>
      <p:ext uri="{BB962C8B-B14F-4D97-AF65-F5344CB8AC3E}">
        <p14:creationId xmlns:p14="http://schemas.microsoft.com/office/powerpoint/2010/main" val="3847571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9330" y="609600"/>
            <a:ext cx="7634672" cy="733168"/>
          </a:xfrm>
        </p:spPr>
        <p:txBody>
          <a:bodyPr>
            <a:normAutofit fontScale="90000"/>
          </a:bodyPr>
          <a:lstStyle/>
          <a:p>
            <a:pPr algn="ctr"/>
            <a:r>
              <a:rPr lang="en-US" sz="4400" b="1" i="1" dirty="0" smtClean="0">
                <a:solidFill>
                  <a:schemeClr val="tx1"/>
                </a:solidFill>
              </a:rPr>
              <a:t>Cheekiness is Not Candor!</a:t>
            </a:r>
            <a:endParaRPr lang="en-US" sz="4400" b="1" i="1" dirty="0">
              <a:solidFill>
                <a:schemeClr val="tx1"/>
              </a:solidFill>
            </a:endParaRPr>
          </a:p>
        </p:txBody>
      </p:sp>
      <p:pic>
        <p:nvPicPr>
          <p:cNvPr id="8" name="Content Placeholder 7"/>
          <p:cNvPicPr>
            <a:picLocks noGrp="1" noChangeAspect="1"/>
          </p:cNvPicPr>
          <p:nvPr>
            <p:ph idx="1"/>
          </p:nvPr>
        </p:nvPicPr>
        <p:blipFill>
          <a:blip r:embed="rId2"/>
          <a:stretch>
            <a:fillRect/>
          </a:stretch>
        </p:blipFill>
        <p:spPr>
          <a:xfrm>
            <a:off x="630451" y="1342768"/>
            <a:ext cx="9164337" cy="4996637"/>
          </a:xfrm>
          <a:prstGeom prst="rect">
            <a:avLst/>
          </a:prstGeom>
        </p:spPr>
      </p:pic>
    </p:spTree>
    <p:extLst>
      <p:ext uri="{BB962C8B-B14F-4D97-AF65-F5344CB8AC3E}">
        <p14:creationId xmlns:p14="http://schemas.microsoft.com/office/powerpoint/2010/main" val="394025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solidFill>
                  <a:schemeClr val="tx1"/>
                </a:solidFill>
              </a:rPr>
              <a:t>“</a:t>
            </a:r>
            <a:r>
              <a:rPr lang="en-US" sz="4900" b="1" i="1" dirty="0" smtClean="0">
                <a:solidFill>
                  <a:schemeClr val="tx1"/>
                </a:solidFill>
              </a:rPr>
              <a:t>But I </a:t>
            </a:r>
            <a:r>
              <a:rPr lang="en-US" sz="4900" b="1" i="1" u="sng" dirty="0" smtClean="0">
                <a:solidFill>
                  <a:schemeClr val="tx1"/>
                </a:solidFill>
              </a:rPr>
              <a:t>do</a:t>
            </a:r>
            <a:r>
              <a:rPr lang="en-US" sz="4900" b="1" dirty="0" smtClean="0">
                <a:solidFill>
                  <a:schemeClr val="tx1"/>
                </a:solidFill>
              </a:rPr>
              <a:t>.”</a:t>
            </a:r>
            <a:r>
              <a:rPr lang="en-US" sz="4900" dirty="0" smtClean="0">
                <a:solidFill>
                  <a:schemeClr val="tx1"/>
                </a:solidFill>
              </a:rPr>
              <a:t> </a:t>
            </a:r>
            <a:br>
              <a:rPr lang="en-US" sz="4900" dirty="0" smtClean="0">
                <a:solidFill>
                  <a:schemeClr val="tx1"/>
                </a:solidFill>
              </a:rPr>
            </a:br>
            <a:r>
              <a:rPr lang="en-US" sz="4400" dirty="0" smtClean="0">
                <a:solidFill>
                  <a:schemeClr val="tx1"/>
                </a:solidFill>
              </a:rPr>
              <a:t>                    </a:t>
            </a:r>
            <a:r>
              <a:rPr lang="en-US" sz="2700" dirty="0" smtClean="0">
                <a:solidFill>
                  <a:schemeClr val="tx1"/>
                </a:solidFill>
              </a:rPr>
              <a:t>– Shawn, </a:t>
            </a:r>
            <a:r>
              <a:rPr lang="en-US" sz="2700" i="1" dirty="0" smtClean="0">
                <a:solidFill>
                  <a:schemeClr val="tx1"/>
                </a:solidFill>
              </a:rPr>
              <a:t>I Tonya</a:t>
            </a:r>
            <a:endParaRPr lang="en-US" sz="2700" i="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800" i="1" dirty="0" smtClean="0"/>
              <a:t>More about candor . . . </a:t>
            </a:r>
          </a:p>
          <a:p>
            <a:pPr marL="0" indent="0">
              <a:buNone/>
            </a:pPr>
            <a:r>
              <a:rPr lang="en-US" sz="2800" dirty="0" smtClean="0"/>
              <a:t>Knowingly failing to disclose directly adverse legal authority. RPC 3.3(a)(3).</a:t>
            </a:r>
          </a:p>
          <a:p>
            <a:pPr marL="0" indent="0">
              <a:buNone/>
            </a:pPr>
            <a:r>
              <a:rPr lang="en-US" sz="2800" dirty="0" smtClean="0"/>
              <a:t>Duty to disclose directly adverse authority. </a:t>
            </a:r>
            <a:r>
              <a:rPr lang="en-US" sz="2800" dirty="0" err="1" smtClean="0"/>
              <a:t>Cmt</a:t>
            </a:r>
            <a:r>
              <a:rPr lang="en-US" sz="2800" dirty="0" smtClean="0"/>
              <a:t> [4]</a:t>
            </a:r>
          </a:p>
          <a:p>
            <a:pPr marL="0" indent="0">
              <a:buNone/>
            </a:pPr>
            <a:r>
              <a:rPr lang="en-US" sz="2800" dirty="0" smtClean="0"/>
              <a:t>Legal argument as a discussion on applicable law.</a:t>
            </a:r>
            <a:endParaRPr lang="en-US" sz="2800" dirty="0"/>
          </a:p>
        </p:txBody>
      </p:sp>
    </p:spTree>
    <p:extLst>
      <p:ext uri="{BB962C8B-B14F-4D97-AF65-F5344CB8AC3E}">
        <p14:creationId xmlns:p14="http://schemas.microsoft.com/office/powerpoint/2010/main" val="197081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smtClean="0">
                <a:solidFill>
                  <a:schemeClr val="tx1"/>
                </a:solidFill>
              </a:rPr>
              <a:t>“Hey </a:t>
            </a:r>
            <a:r>
              <a:rPr lang="en-US" sz="4000" b="1" i="1" dirty="0" err="1" smtClean="0">
                <a:solidFill>
                  <a:schemeClr val="tx1"/>
                </a:solidFill>
              </a:rPr>
              <a:t>McFly</a:t>
            </a:r>
            <a:r>
              <a:rPr lang="en-US" sz="4000" b="1" i="1" dirty="0" smtClean="0">
                <a:solidFill>
                  <a:schemeClr val="tx1"/>
                </a:solidFill>
              </a:rPr>
              <a:t>! Your shoe’s untied.”</a:t>
            </a:r>
            <a:br>
              <a:rPr lang="en-US" sz="4000" b="1" i="1" dirty="0" smtClean="0">
                <a:solidFill>
                  <a:schemeClr val="tx1"/>
                </a:solidFill>
              </a:rPr>
            </a:br>
            <a:r>
              <a:rPr lang="en-US" sz="2400" b="1" dirty="0" smtClean="0">
                <a:solidFill>
                  <a:schemeClr val="tx1"/>
                </a:solidFill>
              </a:rPr>
              <a:t>- Back to the Future</a:t>
            </a:r>
            <a:endParaRPr lang="en-US" sz="4000" b="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3200" i="1" dirty="0" smtClean="0"/>
              <a:t>Fairness to Opposing Party</a:t>
            </a:r>
            <a:r>
              <a:rPr lang="en-US" sz="3200" dirty="0" smtClean="0"/>
              <a:t> - RPC 3.4</a:t>
            </a:r>
          </a:p>
          <a:p>
            <a:pPr marL="0" indent="0">
              <a:buNone/>
            </a:pPr>
            <a:r>
              <a:rPr lang="en-US" sz="3200" dirty="0"/>
              <a:t> </a:t>
            </a:r>
            <a:r>
              <a:rPr lang="en-US" sz="3200" dirty="0" smtClean="0"/>
              <a:t>    Fair competition</a:t>
            </a:r>
          </a:p>
          <a:p>
            <a:pPr marL="0" indent="0">
              <a:buNone/>
            </a:pPr>
            <a:r>
              <a:rPr lang="en-US" sz="3200" dirty="0"/>
              <a:t> </a:t>
            </a:r>
            <a:r>
              <a:rPr lang="en-US" sz="3200" dirty="0" smtClean="0"/>
              <a:t>    Professionalism</a:t>
            </a:r>
          </a:p>
          <a:p>
            <a:pPr marL="0" indent="0">
              <a:buNone/>
            </a:pPr>
            <a:r>
              <a:rPr lang="en-US" sz="3200" dirty="0"/>
              <a:t> </a:t>
            </a:r>
            <a:r>
              <a:rPr lang="en-US" sz="3200" dirty="0" smtClean="0"/>
              <a:t>    Collegiality</a:t>
            </a:r>
          </a:p>
          <a:p>
            <a:pPr marL="0" indent="0">
              <a:buNone/>
            </a:pPr>
            <a:r>
              <a:rPr lang="en-US" sz="3200" dirty="0"/>
              <a:t> </a:t>
            </a:r>
            <a:r>
              <a:rPr lang="en-US" sz="3200" dirty="0" smtClean="0"/>
              <a:t>    Not “hiding the ball”</a:t>
            </a:r>
            <a:endParaRPr lang="en-US" sz="3200" dirty="0"/>
          </a:p>
        </p:txBody>
      </p:sp>
    </p:spTree>
    <p:extLst>
      <p:ext uri="{BB962C8B-B14F-4D97-AF65-F5344CB8AC3E}">
        <p14:creationId xmlns:p14="http://schemas.microsoft.com/office/powerpoint/2010/main" val="118760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i="1" dirty="0" smtClean="0">
                <a:solidFill>
                  <a:schemeClr val="tx1"/>
                </a:solidFill>
              </a:rPr>
              <a:t>“You’re a bad man!”</a:t>
            </a:r>
            <a:br>
              <a:rPr lang="en-US" sz="4900" b="1" i="1" dirty="0" smtClean="0">
                <a:solidFill>
                  <a:schemeClr val="tx1"/>
                </a:solidFill>
              </a:rPr>
            </a:br>
            <a:r>
              <a:rPr lang="en-US" sz="2400" dirty="0" smtClean="0">
                <a:solidFill>
                  <a:schemeClr val="tx1"/>
                </a:solidFill>
              </a:rPr>
              <a:t>- </a:t>
            </a:r>
            <a:r>
              <a:rPr lang="en-US" sz="2400" i="1" dirty="0" smtClean="0">
                <a:solidFill>
                  <a:schemeClr val="tx1"/>
                </a:solidFill>
              </a:rPr>
              <a:t>It’s a Good Life</a:t>
            </a:r>
            <a:r>
              <a:rPr lang="en-US" sz="2400" dirty="0" smtClean="0">
                <a:solidFill>
                  <a:schemeClr val="tx1"/>
                </a:solidFill>
              </a:rPr>
              <a:t> (The Twilight Zone)</a:t>
            </a:r>
            <a:r>
              <a:rPr lang="en-US" dirty="0" smtClean="0"/>
              <a:t/>
            </a:r>
            <a:br>
              <a:rPr lang="en-US" dirty="0" smtClean="0"/>
            </a:br>
            <a:endParaRPr lang="en-US" dirty="0"/>
          </a:p>
        </p:txBody>
      </p:sp>
      <p:sp>
        <p:nvSpPr>
          <p:cNvPr id="3" name="Content Placeholder 2"/>
          <p:cNvSpPr>
            <a:spLocks noGrp="1"/>
          </p:cNvSpPr>
          <p:nvPr>
            <p:ph idx="1"/>
          </p:nvPr>
        </p:nvSpPr>
        <p:spPr/>
        <p:txBody>
          <a:bodyPr>
            <a:normAutofit/>
          </a:bodyPr>
          <a:lstStyle/>
          <a:p>
            <a:pPr marL="0" indent="0">
              <a:buNone/>
            </a:pPr>
            <a:r>
              <a:rPr lang="en-US" sz="3200" dirty="0"/>
              <a:t>“Incompetent</a:t>
            </a:r>
            <a:r>
              <a:rPr lang="en-US" sz="3200" dirty="0" smtClean="0"/>
              <a:t>”</a:t>
            </a:r>
          </a:p>
          <a:p>
            <a:pPr marL="0" indent="0">
              <a:buNone/>
            </a:pPr>
            <a:r>
              <a:rPr lang="en-US" sz="3200" dirty="0"/>
              <a:t>“Pharisee</a:t>
            </a:r>
            <a:r>
              <a:rPr lang="en-US" sz="3200" dirty="0" smtClean="0"/>
              <a:t>”</a:t>
            </a:r>
          </a:p>
          <a:p>
            <a:pPr marL="0" indent="0">
              <a:buNone/>
            </a:pPr>
            <a:r>
              <a:rPr lang="en-US" sz="3200" dirty="0" smtClean="0"/>
              <a:t>“Minion”</a:t>
            </a:r>
          </a:p>
          <a:p>
            <a:pPr marL="0" indent="0">
              <a:buNone/>
            </a:pPr>
            <a:r>
              <a:rPr lang="en-US" sz="3200" dirty="0" smtClean="0"/>
              <a:t>“Janissary”</a:t>
            </a:r>
          </a:p>
          <a:p>
            <a:pPr marL="0" indent="0">
              <a:buNone/>
            </a:pPr>
            <a:r>
              <a:rPr lang="en-US" sz="3200" dirty="0"/>
              <a:t> </a:t>
            </a:r>
            <a:r>
              <a:rPr lang="en-US" sz="3200" dirty="0" smtClean="0"/>
              <a:t>     </a:t>
            </a:r>
            <a:r>
              <a:rPr lang="en-US" sz="3200" i="1" dirty="0" smtClean="0"/>
              <a:t>but</a:t>
            </a:r>
          </a:p>
          <a:p>
            <a:pPr marL="0" indent="0">
              <a:buNone/>
            </a:pPr>
            <a:r>
              <a:rPr lang="en-US" sz="3200" dirty="0" smtClean="0"/>
              <a:t>“My learned friend”</a:t>
            </a:r>
            <a:endParaRPr lang="en-US" sz="3200" dirty="0"/>
          </a:p>
        </p:txBody>
      </p:sp>
    </p:spTree>
    <p:extLst>
      <p:ext uri="{BB962C8B-B14F-4D97-AF65-F5344CB8AC3E}">
        <p14:creationId xmlns:p14="http://schemas.microsoft.com/office/powerpoint/2010/main" val="43894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i="1" dirty="0" smtClean="0">
                <a:solidFill>
                  <a:schemeClr val="tx1"/>
                </a:solidFill>
              </a:rPr>
              <a:t>“This aggression will not abide!”</a:t>
            </a:r>
            <a:r>
              <a:rPr lang="en-US" sz="4000" dirty="0" smtClean="0">
                <a:solidFill>
                  <a:schemeClr val="tx1"/>
                </a:solidFill>
              </a:rPr>
              <a:t> </a:t>
            </a:r>
            <a:r>
              <a:rPr lang="en-US" sz="2400" dirty="0" smtClean="0">
                <a:solidFill>
                  <a:schemeClr val="tx1"/>
                </a:solidFill>
              </a:rPr>
              <a:t/>
            </a:r>
            <a:br>
              <a:rPr lang="en-US" sz="2400" dirty="0" smtClean="0">
                <a:solidFill>
                  <a:schemeClr val="tx1"/>
                </a:solidFill>
              </a:rPr>
            </a:br>
            <a:r>
              <a:rPr lang="en-US" sz="2400" dirty="0" smtClean="0">
                <a:solidFill>
                  <a:schemeClr val="tx1"/>
                </a:solidFill>
              </a:rPr>
              <a:t>- The Dude (</a:t>
            </a:r>
            <a:r>
              <a:rPr lang="en-US" sz="2400" i="1" dirty="0" smtClean="0">
                <a:solidFill>
                  <a:schemeClr val="tx1"/>
                </a:solidFill>
              </a:rPr>
              <a:t>The Big Lebowski)</a:t>
            </a:r>
            <a:endParaRPr lang="en-US" sz="4000" i="1"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800" i="1" dirty="0" smtClean="0"/>
              <a:t>Decorum</a:t>
            </a:r>
            <a:r>
              <a:rPr lang="en-US" sz="2800" dirty="0" smtClean="0"/>
              <a:t> - RPC 3.5</a:t>
            </a:r>
          </a:p>
          <a:p>
            <a:pPr marL="0" indent="0">
              <a:buNone/>
            </a:pPr>
            <a:r>
              <a:rPr lang="en-US" sz="2800" dirty="0"/>
              <a:t> </a:t>
            </a:r>
            <a:r>
              <a:rPr lang="en-US" sz="2800" dirty="0" smtClean="0"/>
              <a:t>    “That’s the stupidest thing I ever heard!”</a:t>
            </a:r>
          </a:p>
          <a:p>
            <a:pPr marL="0" indent="0">
              <a:buNone/>
            </a:pPr>
            <a:r>
              <a:rPr lang="en-US" sz="2800" dirty="0"/>
              <a:t> </a:t>
            </a:r>
            <a:r>
              <a:rPr lang="en-US" sz="2800" dirty="0" smtClean="0"/>
              <a:t>    “</a:t>
            </a:r>
            <a:r>
              <a:rPr lang="en-US" sz="2800" i="1" dirty="0" smtClean="0"/>
              <a:t>Hobson’s Choice</a:t>
            </a:r>
            <a:r>
              <a:rPr lang="en-US" sz="2800" dirty="0" smtClean="0"/>
              <a:t> order”</a:t>
            </a:r>
          </a:p>
          <a:p>
            <a:pPr marL="0" indent="0">
              <a:buNone/>
            </a:pPr>
            <a:r>
              <a:rPr lang="en-US" sz="2800" dirty="0"/>
              <a:t> </a:t>
            </a:r>
            <a:r>
              <a:rPr lang="en-US" sz="2800" dirty="0" smtClean="0"/>
              <a:t>    “Death penalty sanctions”</a:t>
            </a:r>
          </a:p>
          <a:p>
            <a:pPr marL="0" indent="0">
              <a:buNone/>
            </a:pPr>
            <a:r>
              <a:rPr lang="en-US" sz="2800" dirty="0"/>
              <a:t> </a:t>
            </a:r>
            <a:r>
              <a:rPr lang="en-US" sz="2800" dirty="0" smtClean="0"/>
              <a:t>    “Star Chamber”</a:t>
            </a:r>
          </a:p>
          <a:p>
            <a:pPr marL="0" indent="0">
              <a:buNone/>
            </a:pPr>
            <a:r>
              <a:rPr lang="en-US" sz="2800" dirty="0" smtClean="0"/>
              <a:t>     “NJJ” (non-judge Johnston)</a:t>
            </a:r>
            <a:endParaRPr lang="en-US" sz="2800" dirty="0"/>
          </a:p>
        </p:txBody>
      </p:sp>
    </p:spTree>
    <p:extLst>
      <p:ext uri="{BB962C8B-B14F-4D97-AF65-F5344CB8AC3E}">
        <p14:creationId xmlns:p14="http://schemas.microsoft.com/office/powerpoint/2010/main" val="36096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Judges are People Too</a:t>
            </a:r>
            <a:endParaRPr lang="en-US" sz="4400" b="1" i="1" dirty="0">
              <a:solidFill>
                <a:schemeClr val="tx1"/>
              </a:solidFill>
            </a:endParaRPr>
          </a:p>
        </p:txBody>
      </p:sp>
      <p:sp>
        <p:nvSpPr>
          <p:cNvPr id="3" name="Content Placeholder 2"/>
          <p:cNvSpPr>
            <a:spLocks noGrp="1"/>
          </p:cNvSpPr>
          <p:nvPr>
            <p:ph idx="1"/>
          </p:nvPr>
        </p:nvSpPr>
        <p:spPr/>
        <p:txBody>
          <a:bodyPr>
            <a:normAutofit lnSpcReduction="10000"/>
          </a:bodyPr>
          <a:lstStyle/>
          <a:p>
            <a:pPr marL="0" indent="0">
              <a:buNone/>
            </a:pPr>
            <a:r>
              <a:rPr lang="en-US" sz="2400" i="1" dirty="0" smtClean="0"/>
              <a:t>Code of Judicial Conduct</a:t>
            </a:r>
            <a:r>
              <a:rPr lang="en-US" sz="2400" dirty="0" smtClean="0"/>
              <a:t> (CJC)</a:t>
            </a:r>
          </a:p>
          <a:p>
            <a:pPr marL="0" indent="0">
              <a:buNone/>
            </a:pPr>
            <a:r>
              <a:rPr lang="en-US" sz="2000" dirty="0" smtClean="0"/>
              <a:t>Safeguarding an independent, fair, and impartial judiciary – Preamble [1]</a:t>
            </a:r>
          </a:p>
          <a:p>
            <a:pPr marL="0" indent="0">
              <a:buNone/>
            </a:pPr>
            <a:r>
              <a:rPr lang="en-US" sz="2000" dirty="0"/>
              <a:t> </a:t>
            </a:r>
            <a:r>
              <a:rPr lang="en-US" sz="2000" dirty="0" smtClean="0"/>
              <a:t>    </a:t>
            </a:r>
            <a:r>
              <a:rPr lang="en-US" sz="2000" i="1" dirty="0" smtClean="0"/>
              <a:t>thus</a:t>
            </a:r>
          </a:p>
          <a:p>
            <a:pPr marL="0" indent="0">
              <a:buNone/>
            </a:pPr>
            <a:r>
              <a:rPr lang="en-US" sz="2000" dirty="0" smtClean="0"/>
              <a:t>Judges shall act in a manner that promotes public confidence in judicial</a:t>
            </a:r>
          </a:p>
          <a:p>
            <a:pPr marL="0" indent="0">
              <a:buNone/>
            </a:pPr>
            <a:r>
              <a:rPr lang="en-US" dirty="0"/>
              <a:t> </a:t>
            </a:r>
            <a:r>
              <a:rPr lang="en-US" dirty="0" smtClean="0"/>
              <a:t>    </a:t>
            </a:r>
            <a:r>
              <a:rPr lang="en-US" sz="2000" dirty="0" smtClean="0"/>
              <a:t>Independence</a:t>
            </a:r>
          </a:p>
          <a:p>
            <a:pPr marL="0" indent="0">
              <a:buNone/>
            </a:pPr>
            <a:r>
              <a:rPr lang="en-US" sz="2000" dirty="0"/>
              <a:t> </a:t>
            </a:r>
            <a:r>
              <a:rPr lang="en-US" sz="2000" dirty="0" smtClean="0"/>
              <a:t>    Integrity</a:t>
            </a:r>
          </a:p>
          <a:p>
            <a:pPr marL="0" indent="0">
              <a:buNone/>
            </a:pPr>
            <a:r>
              <a:rPr lang="en-US" sz="2000" dirty="0" smtClean="0"/>
              <a:t>     Impartiality    </a:t>
            </a:r>
          </a:p>
          <a:p>
            <a:pPr marL="0" indent="0">
              <a:buNone/>
            </a:pPr>
            <a:r>
              <a:rPr lang="en-US" sz="2000" i="1" dirty="0"/>
              <a:t> </a:t>
            </a:r>
            <a:r>
              <a:rPr lang="en-US" sz="2000" i="1" dirty="0" smtClean="0"/>
              <a:t>    and</a:t>
            </a:r>
          </a:p>
          <a:p>
            <a:pPr marL="0" indent="0">
              <a:buNone/>
            </a:pPr>
            <a:r>
              <a:rPr lang="en-US" sz="2000" dirty="0" smtClean="0"/>
              <a:t>Avoid impropriety and appearance of impropriety – Canon Rule 1.2</a:t>
            </a:r>
          </a:p>
          <a:p>
            <a:pPr marL="0" indent="0">
              <a:buNone/>
            </a:pP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2995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rPr>
              <a:t>“</a:t>
            </a:r>
            <a:r>
              <a:rPr lang="en-US" sz="4400" b="1" i="1" dirty="0" smtClean="0">
                <a:solidFill>
                  <a:schemeClr val="tx1"/>
                </a:solidFill>
              </a:rPr>
              <a:t>I better tell them who I am</a:t>
            </a:r>
            <a:r>
              <a:rPr lang="en-US" sz="4400" b="1" dirty="0" smtClean="0">
                <a:solidFill>
                  <a:schemeClr val="tx1"/>
                </a:solidFill>
              </a:rPr>
              <a:t>”</a:t>
            </a:r>
            <a:r>
              <a:rPr lang="en-US" sz="4400" b="1" dirty="0" smtClean="0"/>
              <a:t/>
            </a:r>
            <a:br>
              <a:rPr lang="en-US" sz="4400" b="1" dirty="0" smtClean="0"/>
            </a:br>
            <a:r>
              <a:rPr lang="en-US" sz="2400" dirty="0" smtClean="0">
                <a:solidFill>
                  <a:schemeClr val="tx1"/>
                </a:solidFill>
              </a:rPr>
              <a:t>- Michael’s dinner date (1978)</a:t>
            </a:r>
            <a:endParaRPr lang="en-US" sz="24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400" i="1" dirty="0" smtClean="0"/>
              <a:t>Avoiding Abuse of Prestige of Judicial Office</a:t>
            </a:r>
            <a:r>
              <a:rPr lang="en-US" sz="2400" dirty="0" smtClean="0"/>
              <a:t> – CJC Rule 1.3</a:t>
            </a:r>
          </a:p>
          <a:p>
            <a:pPr marL="0" indent="0">
              <a:buNone/>
            </a:pPr>
            <a:r>
              <a:rPr lang="en-US" sz="2400" dirty="0"/>
              <a:t> </a:t>
            </a:r>
            <a:r>
              <a:rPr lang="en-US" sz="2400" dirty="0" smtClean="0"/>
              <a:t>    A judge shall not abuse the prestige of judicial office to</a:t>
            </a:r>
          </a:p>
          <a:p>
            <a:pPr marL="0" indent="0">
              <a:buNone/>
            </a:pPr>
            <a:r>
              <a:rPr lang="en-US" sz="2400" dirty="0"/>
              <a:t> </a:t>
            </a:r>
            <a:r>
              <a:rPr lang="en-US" sz="2400" dirty="0" smtClean="0"/>
              <a:t>         advance</a:t>
            </a:r>
          </a:p>
          <a:p>
            <a:pPr marL="0" indent="0">
              <a:buNone/>
            </a:pPr>
            <a:r>
              <a:rPr lang="en-US" sz="2400" dirty="0"/>
              <a:t> </a:t>
            </a:r>
            <a:r>
              <a:rPr lang="en-US" sz="2400" dirty="0" smtClean="0"/>
              <a:t>         the personal or economic interests of</a:t>
            </a:r>
          </a:p>
          <a:p>
            <a:pPr marL="0" indent="0">
              <a:buNone/>
            </a:pPr>
            <a:r>
              <a:rPr lang="en-US" sz="2400" dirty="0"/>
              <a:t> </a:t>
            </a:r>
            <a:r>
              <a:rPr lang="en-US" sz="2400" dirty="0" smtClean="0"/>
              <a:t>         the judge or</a:t>
            </a:r>
          </a:p>
          <a:p>
            <a:pPr marL="0" indent="0">
              <a:buNone/>
            </a:pPr>
            <a:r>
              <a:rPr lang="en-US" sz="2400" dirty="0"/>
              <a:t> </a:t>
            </a:r>
            <a:r>
              <a:rPr lang="en-US" sz="2400" dirty="0" smtClean="0"/>
              <a:t>         others or </a:t>
            </a:r>
          </a:p>
          <a:p>
            <a:pPr marL="0" indent="0">
              <a:buNone/>
            </a:pPr>
            <a:r>
              <a:rPr lang="en-US" sz="2400" dirty="0"/>
              <a:t> </a:t>
            </a:r>
            <a:r>
              <a:rPr lang="en-US" sz="2400" dirty="0" smtClean="0"/>
              <a:t>         allow others to do so</a:t>
            </a:r>
            <a:endParaRPr lang="en-US" sz="2400" dirty="0"/>
          </a:p>
        </p:txBody>
      </p:sp>
    </p:spTree>
    <p:extLst>
      <p:ext uri="{BB962C8B-B14F-4D97-AF65-F5344CB8AC3E}">
        <p14:creationId xmlns:p14="http://schemas.microsoft.com/office/powerpoint/2010/main" val="513711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“Poverty Pimp”</a:t>
            </a:r>
            <a:br>
              <a:rPr lang="en-US" sz="4400" b="1" i="1" dirty="0" smtClean="0">
                <a:solidFill>
                  <a:schemeClr val="tx1"/>
                </a:solidFill>
              </a:rPr>
            </a:br>
            <a:r>
              <a:rPr lang="en-US" sz="2700" dirty="0" smtClean="0">
                <a:solidFill>
                  <a:schemeClr val="tx1"/>
                </a:solidFill>
              </a:rPr>
              <a:t>- Washington Supreme Court Justice (2010)</a:t>
            </a:r>
            <a:endParaRPr lang="en-US" sz="27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i="1" dirty="0" smtClean="0"/>
              <a:t>Impartiality</a:t>
            </a:r>
            <a:r>
              <a:rPr lang="en-US" sz="2000" dirty="0" smtClean="0"/>
              <a:t> – Rule 2.2</a:t>
            </a:r>
          </a:p>
          <a:p>
            <a:pPr marL="0" indent="0">
              <a:buNone/>
            </a:pPr>
            <a:r>
              <a:rPr lang="en-US" sz="2000" dirty="0"/>
              <a:t> </a:t>
            </a:r>
            <a:r>
              <a:rPr lang="en-US" sz="2000" dirty="0" smtClean="0"/>
              <a:t>    Judge must be objective and open-minded – Comment [1]</a:t>
            </a:r>
          </a:p>
          <a:p>
            <a:pPr marL="0" indent="0">
              <a:buNone/>
            </a:pPr>
            <a:endParaRPr lang="en-US" sz="2000" dirty="0"/>
          </a:p>
          <a:p>
            <a:pPr marL="0" indent="0">
              <a:buNone/>
            </a:pPr>
            <a:r>
              <a:rPr lang="en-US" sz="2000" i="1" dirty="0" smtClean="0"/>
              <a:t>Bias &amp; Prejudice</a:t>
            </a:r>
            <a:r>
              <a:rPr lang="en-US" sz="2000" dirty="0" smtClean="0"/>
              <a:t> – Rule 2.3</a:t>
            </a:r>
          </a:p>
          <a:p>
            <a:pPr marL="0" indent="0">
              <a:buNone/>
            </a:pPr>
            <a:r>
              <a:rPr lang="en-US" sz="2000" dirty="0"/>
              <a:t> </a:t>
            </a:r>
            <a:r>
              <a:rPr lang="en-US" sz="2000" dirty="0" smtClean="0"/>
              <a:t>    Judge shall not manifest bias and prejudice – 2.3(B)</a:t>
            </a:r>
          </a:p>
          <a:p>
            <a:pPr marL="0" indent="0">
              <a:buNone/>
            </a:pPr>
            <a:r>
              <a:rPr lang="en-US" sz="2000" dirty="0"/>
              <a:t> </a:t>
            </a:r>
            <a:r>
              <a:rPr lang="en-US" sz="2000" dirty="0" smtClean="0"/>
              <a:t>         No “demeaning nicknames” – Comment [2]</a:t>
            </a:r>
          </a:p>
          <a:p>
            <a:pPr marL="0" indent="0">
              <a:buNone/>
            </a:pPr>
            <a:endParaRPr lang="en-US" sz="2000" dirty="0"/>
          </a:p>
          <a:p>
            <a:pPr marL="0" indent="0">
              <a:buNone/>
            </a:pPr>
            <a:r>
              <a:rPr lang="en-US" sz="2000" i="1" dirty="0" smtClean="0"/>
              <a:t>Decorum &amp; Demeanor</a:t>
            </a:r>
            <a:r>
              <a:rPr lang="en-US" sz="2000" dirty="0" smtClean="0"/>
              <a:t> – Rule 2.8</a:t>
            </a:r>
          </a:p>
          <a:p>
            <a:pPr marL="0" indent="0">
              <a:buNone/>
            </a:pPr>
            <a:r>
              <a:rPr lang="en-US" sz="2000" dirty="0" smtClean="0"/>
              <a:t>     Judge shall be patient, dignified, and courteous</a:t>
            </a:r>
            <a:endParaRPr lang="en-US" sz="2000" dirty="0"/>
          </a:p>
        </p:txBody>
      </p:sp>
    </p:spTree>
    <p:extLst>
      <p:ext uri="{BB962C8B-B14F-4D97-AF65-F5344CB8AC3E}">
        <p14:creationId xmlns:p14="http://schemas.microsoft.com/office/powerpoint/2010/main" val="5302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Effect transition="in" filter="fade">
                                      <p:cBhvr>
                                        <p:cTn id="49" dur="1000"/>
                                        <p:tgtEl>
                                          <p:spTgt spid="3">
                                            <p:txEl>
                                              <p:pRg st="8" end="8"/>
                                            </p:txEl>
                                          </p:spTgt>
                                        </p:tgtEl>
                                      </p:cBhvr>
                                    </p:animEffect>
                                    <p:anim calcmode="lin" valueType="num">
                                      <p:cBhvr>
                                        <p:cTn id="5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First, the Small Print</a:t>
            </a:r>
            <a:endParaRPr lang="en-US" sz="4400" b="1" i="1" dirty="0">
              <a:solidFill>
                <a:schemeClr val="tx1"/>
              </a:solidFill>
            </a:endParaRPr>
          </a:p>
        </p:txBody>
      </p:sp>
      <p:sp>
        <p:nvSpPr>
          <p:cNvPr id="3" name="Content Placeholder 2"/>
          <p:cNvSpPr>
            <a:spLocks noGrp="1"/>
          </p:cNvSpPr>
          <p:nvPr>
            <p:ph idx="1"/>
          </p:nvPr>
        </p:nvSpPr>
        <p:spPr/>
        <p:txBody>
          <a:bodyPr/>
          <a:lstStyle/>
          <a:p>
            <a:pPr marL="0" indent="0" algn="just">
              <a:buNone/>
            </a:pPr>
            <a:r>
              <a:rPr lang="en-US" dirty="0" smtClean="0"/>
              <a:t>The views expressed in this presentation are those of the presenter alone and should not be construed as official positions of the Washington Supreme Court and its individual justices, department heads, assistant department heads, staff attorneys, law clerks, externs, and anyone else working inside the Temple of Justice or within other judicial departments of Washington State’s judicial system and the Administrative Office of the Courts. </a:t>
            </a:r>
            <a:endParaRPr lang="en-US" dirty="0"/>
          </a:p>
        </p:txBody>
      </p:sp>
    </p:spTree>
    <p:extLst>
      <p:ext uri="{BB962C8B-B14F-4D97-AF65-F5344CB8AC3E}">
        <p14:creationId xmlns:p14="http://schemas.microsoft.com/office/powerpoint/2010/main" val="18916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dirty="0" smtClean="0">
                <a:solidFill>
                  <a:schemeClr val="tx1"/>
                </a:solidFill>
              </a:rPr>
              <a:t>“</a:t>
            </a:r>
            <a:r>
              <a:rPr lang="en-US" sz="4400" i="1" dirty="0" err="1" smtClean="0">
                <a:solidFill>
                  <a:schemeClr val="tx1"/>
                </a:solidFill>
              </a:rPr>
              <a:t>Roadtrip</a:t>
            </a:r>
            <a:r>
              <a:rPr lang="en-US" sz="4400" i="1" dirty="0" smtClean="0">
                <a:solidFill>
                  <a:schemeClr val="tx1"/>
                </a:solidFill>
              </a:rPr>
              <a:t>!</a:t>
            </a:r>
            <a:r>
              <a:rPr lang="en-US" sz="4400" dirty="0" smtClean="0">
                <a:solidFill>
                  <a:schemeClr val="tx1"/>
                </a:solidFill>
              </a:rPr>
              <a:t>”</a:t>
            </a:r>
            <a:br>
              <a:rPr lang="en-US" sz="4400" dirty="0" smtClean="0">
                <a:solidFill>
                  <a:schemeClr val="tx1"/>
                </a:solidFill>
              </a:rPr>
            </a:br>
            <a:r>
              <a:rPr lang="en-US" sz="2400" dirty="0" smtClean="0">
                <a:solidFill>
                  <a:schemeClr val="tx1"/>
                </a:solidFill>
              </a:rPr>
              <a:t>- Animal House</a:t>
            </a:r>
            <a:endParaRPr lang="en-US" sz="24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i="1" dirty="0" smtClean="0"/>
              <a:t>Ex Parte Communications</a:t>
            </a:r>
            <a:r>
              <a:rPr lang="en-US" sz="2000" dirty="0" smtClean="0"/>
              <a:t> – Rule 2.9</a:t>
            </a:r>
          </a:p>
          <a:p>
            <a:pPr marL="0" indent="0">
              <a:buNone/>
            </a:pPr>
            <a:r>
              <a:rPr lang="en-US" sz="2000" dirty="0" smtClean="0"/>
              <a:t>     A judge shall not </a:t>
            </a:r>
            <a:endParaRPr lang="en-US" sz="2000" dirty="0"/>
          </a:p>
          <a:p>
            <a:pPr marL="0" indent="0">
              <a:buNone/>
            </a:pPr>
            <a:r>
              <a:rPr lang="en-US" sz="2000" dirty="0" smtClean="0"/>
              <a:t>          initiate</a:t>
            </a:r>
          </a:p>
          <a:p>
            <a:pPr marL="0" indent="0">
              <a:buNone/>
            </a:pPr>
            <a:r>
              <a:rPr lang="en-US" sz="2000" dirty="0"/>
              <a:t> </a:t>
            </a:r>
            <a:r>
              <a:rPr lang="en-US" sz="2000" dirty="0" smtClean="0"/>
              <a:t>         permit or</a:t>
            </a:r>
          </a:p>
          <a:p>
            <a:pPr marL="0" indent="0">
              <a:buNone/>
            </a:pPr>
            <a:r>
              <a:rPr lang="en-US" sz="2000" dirty="0"/>
              <a:t> </a:t>
            </a:r>
            <a:r>
              <a:rPr lang="en-US" sz="2000" dirty="0" smtClean="0"/>
              <a:t>         consider</a:t>
            </a:r>
          </a:p>
          <a:p>
            <a:pPr marL="0" indent="0">
              <a:buNone/>
            </a:pPr>
            <a:r>
              <a:rPr lang="en-US" sz="2000" dirty="0"/>
              <a:t> </a:t>
            </a:r>
            <a:r>
              <a:rPr lang="en-US" sz="2000" dirty="0" smtClean="0"/>
              <a:t>    other communications made to the judge outside the presence of </a:t>
            </a:r>
          </a:p>
          <a:p>
            <a:pPr marL="0" indent="0">
              <a:buNone/>
            </a:pPr>
            <a:r>
              <a:rPr lang="en-US" sz="2000" dirty="0"/>
              <a:t> </a:t>
            </a:r>
            <a:r>
              <a:rPr lang="en-US" sz="2000" dirty="0" smtClean="0"/>
              <a:t>         the parties or </a:t>
            </a:r>
          </a:p>
          <a:p>
            <a:pPr marL="0" indent="0">
              <a:buNone/>
            </a:pPr>
            <a:r>
              <a:rPr lang="en-US" sz="2000" dirty="0"/>
              <a:t> </a:t>
            </a:r>
            <a:r>
              <a:rPr lang="en-US" sz="2000" dirty="0" smtClean="0"/>
              <a:t>         their lawyers</a:t>
            </a:r>
          </a:p>
          <a:p>
            <a:pPr marL="0" indent="0">
              <a:buNone/>
            </a:pPr>
            <a:r>
              <a:rPr lang="en-US" sz="2000" dirty="0"/>
              <a:t> </a:t>
            </a:r>
            <a:r>
              <a:rPr lang="en-US" sz="2000" dirty="0" smtClean="0"/>
              <a:t>    concerning a pending or impending matter. </a:t>
            </a:r>
            <a:endParaRPr lang="en-US" sz="2000" dirty="0"/>
          </a:p>
        </p:txBody>
      </p:sp>
    </p:spTree>
    <p:extLst>
      <p:ext uri="{BB962C8B-B14F-4D97-AF65-F5344CB8AC3E}">
        <p14:creationId xmlns:p14="http://schemas.microsoft.com/office/powerpoint/2010/main" val="360887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“That’s the way they are!”</a:t>
            </a:r>
            <a:br>
              <a:rPr lang="en-US" sz="4400" b="1" i="1" dirty="0" smtClean="0">
                <a:solidFill>
                  <a:schemeClr val="tx1"/>
                </a:solidFill>
              </a:rPr>
            </a:br>
            <a:r>
              <a:rPr lang="en-US" sz="2700" dirty="0" smtClean="0">
                <a:solidFill>
                  <a:schemeClr val="tx1"/>
                </a:solidFill>
              </a:rPr>
              <a:t>- 12 Angry Men</a:t>
            </a:r>
            <a:endParaRPr lang="en-US" sz="2700" dirty="0">
              <a:solidFill>
                <a:schemeClr val="tx1"/>
              </a:solidFill>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sz="2600" b="1" i="1" dirty="0" smtClean="0"/>
              <a:t>Manifesting prejudice or bias </a:t>
            </a:r>
            <a:r>
              <a:rPr lang="en-US" sz="2600" b="1" dirty="0" smtClean="0"/>
              <a:t>– RPC 8.4(h)</a:t>
            </a:r>
          </a:p>
          <a:p>
            <a:pPr marL="0" indent="0">
              <a:buNone/>
            </a:pPr>
            <a:r>
              <a:rPr lang="en-US" sz="1500" b="1" dirty="0"/>
              <a:t> </a:t>
            </a:r>
            <a:r>
              <a:rPr lang="en-US" sz="1500" b="1" dirty="0" smtClean="0"/>
              <a:t>       </a:t>
            </a:r>
            <a:r>
              <a:rPr lang="en-US" sz="2300" b="1" dirty="0" smtClean="0"/>
              <a:t>sex</a:t>
            </a:r>
          </a:p>
          <a:p>
            <a:pPr marL="0" indent="0">
              <a:buNone/>
            </a:pPr>
            <a:r>
              <a:rPr lang="en-US" sz="2300" b="1" dirty="0"/>
              <a:t> </a:t>
            </a:r>
            <a:r>
              <a:rPr lang="en-US" sz="2300" b="1" dirty="0" smtClean="0"/>
              <a:t>    race</a:t>
            </a:r>
          </a:p>
          <a:p>
            <a:pPr marL="0" indent="0">
              <a:buNone/>
            </a:pPr>
            <a:r>
              <a:rPr lang="en-US" sz="2300" b="1" dirty="0"/>
              <a:t> </a:t>
            </a:r>
            <a:r>
              <a:rPr lang="en-US" sz="2300" b="1" dirty="0" smtClean="0"/>
              <a:t>    age</a:t>
            </a:r>
          </a:p>
          <a:p>
            <a:pPr marL="0" indent="0">
              <a:buNone/>
            </a:pPr>
            <a:r>
              <a:rPr lang="en-US" sz="2300" b="1" dirty="0"/>
              <a:t> </a:t>
            </a:r>
            <a:r>
              <a:rPr lang="en-US" sz="2300" b="1" dirty="0" smtClean="0"/>
              <a:t>    creed</a:t>
            </a:r>
          </a:p>
          <a:p>
            <a:pPr marL="0" indent="0">
              <a:buNone/>
            </a:pPr>
            <a:r>
              <a:rPr lang="en-US" sz="2300" b="1" dirty="0"/>
              <a:t> </a:t>
            </a:r>
            <a:r>
              <a:rPr lang="en-US" sz="2300" b="1" dirty="0" smtClean="0"/>
              <a:t>    religion</a:t>
            </a:r>
          </a:p>
          <a:p>
            <a:pPr marL="0" indent="0">
              <a:buNone/>
            </a:pPr>
            <a:r>
              <a:rPr lang="en-US" sz="2300" b="1" dirty="0" smtClean="0"/>
              <a:t>     color</a:t>
            </a:r>
          </a:p>
          <a:p>
            <a:pPr marL="0" indent="0">
              <a:buNone/>
            </a:pPr>
            <a:r>
              <a:rPr lang="en-US" sz="2300" b="1" dirty="0"/>
              <a:t> </a:t>
            </a:r>
            <a:r>
              <a:rPr lang="en-US" sz="2300" b="1" dirty="0" smtClean="0"/>
              <a:t>    national origin</a:t>
            </a:r>
          </a:p>
          <a:p>
            <a:pPr marL="0" indent="0">
              <a:buNone/>
            </a:pPr>
            <a:r>
              <a:rPr lang="en-US" sz="2300" b="1" dirty="0"/>
              <a:t> </a:t>
            </a:r>
            <a:r>
              <a:rPr lang="en-US" sz="2300" b="1" dirty="0" smtClean="0"/>
              <a:t>    disability</a:t>
            </a:r>
          </a:p>
          <a:p>
            <a:pPr marL="0" indent="0">
              <a:buNone/>
            </a:pPr>
            <a:r>
              <a:rPr lang="en-US" sz="2300" b="1" dirty="0"/>
              <a:t> </a:t>
            </a:r>
            <a:r>
              <a:rPr lang="en-US" sz="2300" b="1" dirty="0" smtClean="0"/>
              <a:t>    sexual orientation</a:t>
            </a:r>
          </a:p>
          <a:p>
            <a:pPr marL="0" indent="0">
              <a:buNone/>
            </a:pPr>
            <a:r>
              <a:rPr lang="en-US" sz="2300" b="1" dirty="0"/>
              <a:t> </a:t>
            </a:r>
            <a:r>
              <a:rPr lang="en-US" sz="2300" b="1" dirty="0" smtClean="0"/>
              <a:t>    honorably discharged veteran or military status</a:t>
            </a:r>
          </a:p>
          <a:p>
            <a:pPr marL="0" indent="0">
              <a:buNone/>
            </a:pPr>
            <a:r>
              <a:rPr lang="en-US" sz="2300" b="1" dirty="0"/>
              <a:t> </a:t>
            </a:r>
            <a:r>
              <a:rPr lang="en-US" sz="2300" b="1" dirty="0" smtClean="0"/>
              <a:t>    marital status</a:t>
            </a:r>
          </a:p>
          <a:p>
            <a:pPr marL="0" indent="0">
              <a:buNone/>
            </a:pPr>
            <a:r>
              <a:rPr lang="en-US" dirty="0" smtClean="0"/>
              <a:t>    </a:t>
            </a:r>
            <a:endParaRPr lang="en-US" dirty="0"/>
          </a:p>
        </p:txBody>
      </p:sp>
    </p:spTree>
    <p:extLst>
      <p:ext uri="{BB962C8B-B14F-4D97-AF65-F5344CB8AC3E}">
        <p14:creationId xmlns:p14="http://schemas.microsoft.com/office/powerpoint/2010/main" val="27064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1000"/>
                                        <p:tgtEl>
                                          <p:spTgt spid="3">
                                            <p:txEl>
                                              <p:pRg st="9" end="9"/>
                                            </p:txEl>
                                          </p:spTgt>
                                        </p:tgtEl>
                                      </p:cBhvr>
                                    </p:animEffect>
                                    <p:anim calcmode="lin" valueType="num">
                                      <p:cBhvr>
                                        <p:cTn id="7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1000"/>
                                        <p:tgtEl>
                                          <p:spTgt spid="3">
                                            <p:txEl>
                                              <p:pRg st="10" end="10"/>
                                            </p:txEl>
                                          </p:spTgt>
                                        </p:tgtEl>
                                      </p:cBhvr>
                                    </p:animEffect>
                                    <p:anim calcmode="lin" valueType="num">
                                      <p:cBhvr>
                                        <p:cTn id="7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
                                            <p:txEl>
                                              <p:pRg st="11" end="11"/>
                                            </p:txEl>
                                          </p:spTgt>
                                        </p:tgtEl>
                                        <p:attrNameLst>
                                          <p:attrName>style.visibility</p:attrName>
                                        </p:attrNameLst>
                                      </p:cBhvr>
                                      <p:to>
                                        <p:strVal val="visible"/>
                                      </p:to>
                                    </p:set>
                                    <p:animEffect transition="in" filter="fade">
                                      <p:cBhvr>
                                        <p:cTn id="84" dur="1000"/>
                                        <p:tgtEl>
                                          <p:spTgt spid="3">
                                            <p:txEl>
                                              <p:pRg st="11" end="11"/>
                                            </p:txEl>
                                          </p:spTgt>
                                        </p:tgtEl>
                                      </p:cBhvr>
                                    </p:animEffect>
                                    <p:anim calcmode="lin" valueType="num">
                                      <p:cBhvr>
                                        <p:cTn id="85"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86"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3">
                                            <p:txEl>
                                              <p:pRg st="12" end="12"/>
                                            </p:txEl>
                                          </p:spTgt>
                                        </p:tgtEl>
                                        <p:attrNameLst>
                                          <p:attrName>style.visibility</p:attrName>
                                        </p:attrNameLst>
                                      </p:cBhvr>
                                      <p:to>
                                        <p:strVal val="visible"/>
                                      </p:to>
                                    </p:set>
                                    <p:animEffect transition="in" filter="fade">
                                      <p:cBhvr>
                                        <p:cTn id="91" dur="1000"/>
                                        <p:tgtEl>
                                          <p:spTgt spid="3">
                                            <p:txEl>
                                              <p:pRg st="12" end="12"/>
                                            </p:txEl>
                                          </p:spTgt>
                                        </p:tgtEl>
                                      </p:cBhvr>
                                    </p:animEffect>
                                    <p:anim calcmode="lin" valueType="num">
                                      <p:cBhvr>
                                        <p:cTn id="92"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93"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smtClean="0">
                <a:solidFill>
                  <a:schemeClr val="tx1"/>
                </a:solidFill>
              </a:rPr>
              <a:t>“Those people”</a:t>
            </a:r>
            <a:br>
              <a:rPr lang="en-US" sz="4400" b="1" i="1" dirty="0" smtClean="0">
                <a:solidFill>
                  <a:schemeClr val="tx1"/>
                </a:solidFill>
              </a:rPr>
            </a:br>
            <a:r>
              <a:rPr lang="en-US" sz="2400" dirty="0" smtClean="0">
                <a:solidFill>
                  <a:schemeClr val="tx1"/>
                </a:solidFill>
              </a:rPr>
              <a:t>- Gen. Robert E. Lee</a:t>
            </a:r>
            <a:endParaRPr lang="en-US" sz="24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800" i="1" dirty="0" smtClean="0"/>
              <a:t>Examples. . . </a:t>
            </a:r>
          </a:p>
          <a:p>
            <a:pPr marL="0" indent="0">
              <a:buNone/>
            </a:pPr>
            <a:r>
              <a:rPr lang="en-US" sz="2800" dirty="0"/>
              <a:t> </a:t>
            </a:r>
            <a:r>
              <a:rPr lang="en-US" sz="2800" dirty="0" smtClean="0"/>
              <a:t>    Arguing certain judges beholden to religious authorities based on their law school</a:t>
            </a:r>
          </a:p>
          <a:p>
            <a:pPr marL="0" indent="0">
              <a:buNone/>
            </a:pPr>
            <a:r>
              <a:rPr lang="en-US" sz="2800" dirty="0"/>
              <a:t> </a:t>
            </a:r>
            <a:r>
              <a:rPr lang="en-US" sz="2800" dirty="0" smtClean="0"/>
              <a:t>    Calling petitioner’s counsel “New York lawyers”</a:t>
            </a:r>
          </a:p>
          <a:p>
            <a:pPr marL="0" indent="0">
              <a:buNone/>
            </a:pPr>
            <a:r>
              <a:rPr lang="en-US" sz="2800" dirty="0" smtClean="0"/>
              <a:t>     Referring to transgender female petitioner as “Mr. ___.” </a:t>
            </a:r>
            <a:endParaRPr lang="en-US" sz="2800" dirty="0"/>
          </a:p>
        </p:txBody>
      </p:sp>
    </p:spTree>
    <p:extLst>
      <p:ext uri="{BB962C8B-B14F-4D97-AF65-F5344CB8AC3E}">
        <p14:creationId xmlns:p14="http://schemas.microsoft.com/office/powerpoint/2010/main" val="9482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chemeClr val="tx1"/>
                </a:solidFill>
              </a:rPr>
              <a:t>“</a:t>
            </a:r>
            <a:r>
              <a:rPr lang="en-US" b="1" i="1" dirty="0" smtClean="0">
                <a:solidFill>
                  <a:schemeClr val="tx1"/>
                </a:solidFill>
              </a:rPr>
              <a:t>Now, where was I</a:t>
            </a:r>
            <a:r>
              <a:rPr lang="en-US" b="1" dirty="0" smtClean="0">
                <a:solidFill>
                  <a:schemeClr val="tx1"/>
                </a:solidFill>
              </a:rPr>
              <a:t>?”</a:t>
            </a:r>
            <a:r>
              <a:rPr lang="en-US" dirty="0" smtClean="0">
                <a:solidFill>
                  <a:schemeClr val="tx1"/>
                </a:solidFill>
              </a:rPr>
              <a:t/>
            </a:r>
            <a:br>
              <a:rPr lang="en-US" dirty="0" smtClean="0">
                <a:solidFill>
                  <a:schemeClr val="tx1"/>
                </a:solidFill>
              </a:rPr>
            </a:br>
            <a:r>
              <a:rPr lang="en-US" sz="2400" dirty="0" smtClean="0">
                <a:solidFill>
                  <a:schemeClr val="tx1"/>
                </a:solidFill>
              </a:rPr>
              <a:t>- Memento</a:t>
            </a:r>
            <a:endParaRPr lang="en-US" sz="2400" dirty="0">
              <a:solidFill>
                <a:schemeClr val="tx1"/>
              </a:solidFill>
            </a:endParaRPr>
          </a:p>
        </p:txBody>
      </p:sp>
      <p:sp>
        <p:nvSpPr>
          <p:cNvPr id="3" name="Content Placeholder 2"/>
          <p:cNvSpPr>
            <a:spLocks noGrp="1"/>
          </p:cNvSpPr>
          <p:nvPr>
            <p:ph idx="1"/>
          </p:nvPr>
        </p:nvSpPr>
        <p:spPr/>
        <p:txBody>
          <a:bodyPr>
            <a:normAutofit/>
          </a:bodyPr>
          <a:lstStyle/>
          <a:p>
            <a:pPr marL="0" indent="0">
              <a:buNone/>
            </a:pPr>
            <a:r>
              <a:rPr lang="en-US" sz="2000" dirty="0" smtClean="0"/>
              <a:t>Not every situation where a lawyer may encounter can be foreseen,</a:t>
            </a:r>
          </a:p>
          <a:p>
            <a:pPr marL="0" indent="0">
              <a:buNone/>
            </a:pPr>
            <a:r>
              <a:rPr lang="en-US" sz="2000" dirty="0" smtClean="0"/>
              <a:t>but fundamental ethical principles are always present as guidelines.</a:t>
            </a:r>
          </a:p>
          <a:p>
            <a:pPr marL="0" indent="0">
              <a:buNone/>
            </a:pPr>
            <a:r>
              <a:rPr lang="en-US" sz="2000" dirty="0" smtClean="0"/>
              <a:t>Within the framework of these principles, </a:t>
            </a:r>
          </a:p>
          <a:p>
            <a:pPr marL="0" indent="0">
              <a:buNone/>
            </a:pPr>
            <a:r>
              <a:rPr lang="en-US" sz="2000" dirty="0" smtClean="0"/>
              <a:t>a lawyer must with courage and foresight </a:t>
            </a:r>
          </a:p>
          <a:p>
            <a:pPr marL="0" indent="0">
              <a:buNone/>
            </a:pPr>
            <a:r>
              <a:rPr lang="en-US" sz="2000" dirty="0" smtClean="0"/>
              <a:t>be able and ready to shape the body of the law</a:t>
            </a:r>
          </a:p>
          <a:p>
            <a:pPr marL="0" indent="0">
              <a:buNone/>
            </a:pPr>
            <a:r>
              <a:rPr lang="en-US" sz="2000" dirty="0" smtClean="0"/>
              <a:t>to the </a:t>
            </a:r>
            <a:r>
              <a:rPr lang="en-US" sz="2000" dirty="0" err="1" smtClean="0"/>
              <a:t>everchanging</a:t>
            </a:r>
            <a:r>
              <a:rPr lang="en-US" sz="2000" dirty="0" smtClean="0"/>
              <a:t> relationships of society.</a:t>
            </a:r>
          </a:p>
          <a:p>
            <a:pPr marL="0" indent="0">
              <a:buNone/>
            </a:pPr>
            <a:r>
              <a:rPr lang="en-US" sz="2000" dirty="0"/>
              <a:t>	</a:t>
            </a:r>
            <a:r>
              <a:rPr lang="en-US" sz="2000" dirty="0" smtClean="0"/>
              <a:t>- </a:t>
            </a:r>
            <a:r>
              <a:rPr lang="en-US" sz="2000" i="1" dirty="0" smtClean="0"/>
              <a:t>Fundamental Principals of Professional Conduct</a:t>
            </a:r>
            <a:endParaRPr lang="en-US" sz="2000" i="1" dirty="0"/>
          </a:p>
        </p:txBody>
      </p:sp>
    </p:spTree>
    <p:extLst>
      <p:ext uri="{BB962C8B-B14F-4D97-AF65-F5344CB8AC3E}">
        <p14:creationId xmlns:p14="http://schemas.microsoft.com/office/powerpoint/2010/main" val="3944443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solidFill>
                  <a:schemeClr val="tx1"/>
                </a:solidFill>
              </a:rPr>
              <a:t>Any Questions?</a:t>
            </a:r>
            <a:endParaRPr lang="en-US" sz="4400" b="1" dirty="0">
              <a:solidFill>
                <a:schemeClr val="tx1"/>
              </a:solidFill>
            </a:endParaRPr>
          </a:p>
        </p:txBody>
      </p:sp>
      <p:sp>
        <p:nvSpPr>
          <p:cNvPr id="3" name="Content Placeholder 2"/>
          <p:cNvSpPr>
            <a:spLocks noGrp="1"/>
          </p:cNvSpPr>
          <p:nvPr>
            <p:ph idx="1"/>
          </p:nvPr>
        </p:nvSpPr>
        <p:spPr/>
        <p:txBody>
          <a:bodyPr/>
          <a:lstStyle/>
          <a:p>
            <a:pPr marL="0" indent="0" algn="ctr">
              <a:buNone/>
            </a:pPr>
            <a:r>
              <a:rPr lang="en-US" sz="8800" b="1" dirty="0">
                <a:solidFill>
                  <a:schemeClr val="tx1"/>
                </a:solidFill>
              </a:rPr>
              <a:t>“</a:t>
            </a:r>
            <a:r>
              <a:rPr lang="en-US" sz="8800" b="1" i="1" dirty="0">
                <a:solidFill>
                  <a:schemeClr val="tx1"/>
                </a:solidFill>
              </a:rPr>
              <a:t>OK then!</a:t>
            </a:r>
            <a:r>
              <a:rPr lang="en-US" sz="8800" b="1" dirty="0">
                <a:solidFill>
                  <a:schemeClr val="tx1"/>
                </a:solidFill>
              </a:rPr>
              <a:t>”</a:t>
            </a:r>
            <a:br>
              <a:rPr lang="en-US" sz="8800" b="1" dirty="0">
                <a:solidFill>
                  <a:schemeClr val="tx1"/>
                </a:solidFill>
              </a:rPr>
            </a:br>
            <a:r>
              <a:rPr lang="en-US" dirty="0"/>
              <a:t>- </a:t>
            </a:r>
            <a:r>
              <a:rPr lang="en-US" sz="2400" dirty="0"/>
              <a:t>Raising Arizona</a:t>
            </a:r>
          </a:p>
        </p:txBody>
      </p:sp>
    </p:spTree>
    <p:extLst>
      <p:ext uri="{BB962C8B-B14F-4D97-AF65-F5344CB8AC3E}">
        <p14:creationId xmlns:p14="http://schemas.microsoft.com/office/powerpoint/2010/main" val="178321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900" b="1" dirty="0" smtClean="0">
                <a:solidFill>
                  <a:schemeClr val="tx1"/>
                </a:solidFill>
              </a:rPr>
              <a:t>“</a:t>
            </a:r>
            <a:r>
              <a:rPr lang="en-US" sz="4900" b="1" i="1" dirty="0" smtClean="0">
                <a:solidFill>
                  <a:schemeClr val="tx1"/>
                </a:solidFill>
              </a:rPr>
              <a:t>Get Me Out of This!</a:t>
            </a:r>
            <a:r>
              <a:rPr lang="en-US" sz="4900" b="1" dirty="0" smtClean="0">
                <a:solidFill>
                  <a:schemeClr val="tx1"/>
                </a:solidFill>
              </a:rPr>
              <a:t>”</a:t>
            </a:r>
            <a:r>
              <a:rPr lang="en-US" sz="4900" dirty="0" smtClean="0">
                <a:solidFill>
                  <a:schemeClr val="tx1"/>
                </a:solidFill>
              </a:rPr>
              <a:t>                                   </a:t>
            </a:r>
            <a:r>
              <a:rPr lang="en-US" sz="2700" dirty="0" smtClean="0">
                <a:solidFill>
                  <a:schemeClr val="tx1"/>
                </a:solidFill>
              </a:rPr>
              <a:t>– Warren </a:t>
            </a:r>
            <a:r>
              <a:rPr lang="en-US" sz="2700" dirty="0" err="1" smtClean="0">
                <a:solidFill>
                  <a:schemeClr val="tx1"/>
                </a:solidFill>
              </a:rPr>
              <a:t>Zevon</a:t>
            </a:r>
            <a:r>
              <a:rPr lang="en-US" sz="2700" dirty="0" smtClean="0">
                <a:solidFill>
                  <a:schemeClr val="tx1"/>
                </a:solidFill>
              </a:rPr>
              <a:t>, </a:t>
            </a:r>
            <a:r>
              <a:rPr lang="en-US" sz="2700" i="1" dirty="0" smtClean="0">
                <a:solidFill>
                  <a:schemeClr val="tx1"/>
                </a:solidFill>
              </a:rPr>
              <a:t>Lawyers, Guns, and Money</a:t>
            </a:r>
            <a:r>
              <a:rPr lang="en-US" dirty="0" smtClean="0">
                <a:solidFill>
                  <a:schemeClr val="tx1"/>
                </a:solidFill>
              </a:rPr>
              <a:t/>
            </a:r>
            <a:br>
              <a:rPr lang="en-US" dirty="0" smtClean="0">
                <a:solidFill>
                  <a:schemeClr val="tx1"/>
                </a:solidFill>
              </a:rPr>
            </a:br>
            <a:endParaRPr lang="en-US" dirty="0">
              <a:solidFill>
                <a:schemeClr val="tx1"/>
              </a:solidFill>
            </a:endParaRPr>
          </a:p>
        </p:txBody>
      </p:sp>
      <p:sp>
        <p:nvSpPr>
          <p:cNvPr id="3" name="Content Placeholder 2"/>
          <p:cNvSpPr>
            <a:spLocks noGrp="1"/>
          </p:cNvSpPr>
          <p:nvPr>
            <p:ph idx="1"/>
          </p:nvPr>
        </p:nvSpPr>
        <p:spPr>
          <a:xfrm>
            <a:off x="624826" y="2093477"/>
            <a:ext cx="8596668" cy="3880773"/>
          </a:xfrm>
        </p:spPr>
        <p:txBody>
          <a:bodyPr>
            <a:normAutofit/>
          </a:bodyPr>
          <a:lstStyle/>
          <a:p>
            <a:pPr marL="0" indent="0">
              <a:buNone/>
            </a:pPr>
            <a:r>
              <a:rPr lang="en-US" sz="2400" i="1" dirty="0" smtClean="0"/>
              <a:t>To appeal or not to appeal (or seek other form of review)</a:t>
            </a:r>
          </a:p>
          <a:p>
            <a:pPr marL="0" indent="0">
              <a:buNone/>
            </a:pPr>
            <a:r>
              <a:rPr lang="en-US" sz="2400" dirty="0" smtClean="0"/>
              <a:t>     What are the chances of winning?</a:t>
            </a:r>
          </a:p>
          <a:p>
            <a:pPr marL="0" indent="0">
              <a:buNone/>
            </a:pPr>
            <a:r>
              <a:rPr lang="en-US" sz="2400" dirty="0" smtClean="0"/>
              <a:t>     What are the risks of losing?</a:t>
            </a:r>
          </a:p>
          <a:p>
            <a:pPr marL="0" indent="0">
              <a:buNone/>
            </a:pPr>
            <a:r>
              <a:rPr lang="en-US" sz="2400" dirty="0" smtClean="0"/>
              <a:t>     What are the unintended consequences of winning?</a:t>
            </a:r>
          </a:p>
          <a:p>
            <a:pPr marL="0" indent="0">
              <a:buNone/>
            </a:pPr>
            <a:r>
              <a:rPr lang="en-US" sz="2400" dirty="0" smtClean="0"/>
              <a:t>     Attorney fees? RAP 18.1.</a:t>
            </a:r>
          </a:p>
          <a:p>
            <a:pPr marL="0" indent="0">
              <a:buNone/>
            </a:pPr>
            <a:r>
              <a:rPr lang="en-US" sz="2400" dirty="0" smtClean="0"/>
              <a:t>     Sanctions? RAP 18.9.</a:t>
            </a:r>
          </a:p>
          <a:p>
            <a:pPr marL="0" indent="0">
              <a:buNone/>
            </a:pPr>
            <a:r>
              <a:rPr lang="en-US" sz="2400" dirty="0"/>
              <a:t> </a:t>
            </a:r>
            <a:r>
              <a:rPr lang="en-US" sz="2400" dirty="0" smtClean="0"/>
              <a:t>    Settle?</a:t>
            </a:r>
            <a:endParaRPr lang="en-US" sz="2400" dirty="0"/>
          </a:p>
        </p:txBody>
      </p:sp>
    </p:spTree>
    <p:extLst>
      <p:ext uri="{BB962C8B-B14F-4D97-AF65-F5344CB8AC3E}">
        <p14:creationId xmlns:p14="http://schemas.microsoft.com/office/powerpoint/2010/main" val="3777326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RPC as a Guardrail</a:t>
            </a:r>
            <a:r>
              <a:rPr lang="en-US" sz="4400" i="1" dirty="0" smtClean="0">
                <a:solidFill>
                  <a:schemeClr val="tx1"/>
                </a:solidFill>
              </a:rPr>
              <a:t>  </a:t>
            </a:r>
            <a:endParaRPr lang="en-US" sz="4400" dirty="0">
              <a:solidFill>
                <a:schemeClr val="tx1"/>
              </a:solidFill>
            </a:endParaRPr>
          </a:p>
        </p:txBody>
      </p:sp>
      <p:sp>
        <p:nvSpPr>
          <p:cNvPr id="3" name="Content Placeholder 2"/>
          <p:cNvSpPr>
            <a:spLocks noGrp="1"/>
          </p:cNvSpPr>
          <p:nvPr>
            <p:ph idx="1"/>
          </p:nvPr>
        </p:nvSpPr>
        <p:spPr/>
        <p:txBody>
          <a:bodyPr/>
          <a:lstStyle/>
          <a:p>
            <a:pPr marL="0" indent="0">
              <a:buNone/>
            </a:pPr>
            <a:r>
              <a:rPr lang="en-US" sz="2400" dirty="0"/>
              <a:t>Provide client with informed understanding of client’s legal rights &amp; obligations. RPC Preamble [2</a:t>
            </a:r>
            <a:r>
              <a:rPr lang="en-US" sz="2400" dirty="0" smtClean="0"/>
              <a:t>].</a:t>
            </a:r>
          </a:p>
          <a:p>
            <a:pPr marL="0" indent="0">
              <a:buNone/>
            </a:pPr>
            <a:endParaRPr lang="en-US" sz="2400" dirty="0"/>
          </a:p>
          <a:p>
            <a:pPr marL="0" indent="0">
              <a:buNone/>
            </a:pPr>
            <a:r>
              <a:rPr lang="en-US" sz="2400" dirty="0" smtClean="0"/>
              <a:t>Abide </a:t>
            </a:r>
            <a:r>
              <a:rPr lang="en-US" sz="2400" dirty="0"/>
              <a:t>by client’s decisions concerning objectives &amp; consult on means of pursuing </a:t>
            </a:r>
            <a:r>
              <a:rPr lang="en-US" sz="2400" dirty="0" smtClean="0"/>
              <a:t>objectives, including settlement. </a:t>
            </a:r>
            <a:r>
              <a:rPr lang="en-US" sz="2400" dirty="0"/>
              <a:t>RPC 1.2(a).</a:t>
            </a:r>
          </a:p>
          <a:p>
            <a:pPr marL="0" indent="0">
              <a:buNone/>
            </a:pPr>
            <a:endParaRPr lang="en-US" sz="2400" dirty="0" smtClean="0"/>
          </a:p>
          <a:p>
            <a:pPr marL="0" indent="0">
              <a:buNone/>
            </a:pPr>
            <a:r>
              <a:rPr lang="en-US" sz="2400" dirty="0" smtClean="0"/>
              <a:t>Independent judgment &amp; candid advice. RPC 2.1</a:t>
            </a:r>
            <a:endParaRPr lang="en-US" sz="2400" dirty="0"/>
          </a:p>
          <a:p>
            <a:endParaRPr lang="en-US" dirty="0"/>
          </a:p>
        </p:txBody>
      </p:sp>
    </p:spTree>
    <p:extLst>
      <p:ext uri="{BB962C8B-B14F-4D97-AF65-F5344CB8AC3E}">
        <p14:creationId xmlns:p14="http://schemas.microsoft.com/office/powerpoint/2010/main" val="326967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A Really Long Guardrail</a:t>
            </a:r>
            <a:endParaRPr lang="en-US" sz="4400" b="1" i="1" dirty="0">
              <a:solidFill>
                <a:schemeClr val="tx1"/>
              </a:solidFill>
            </a:endParaRPr>
          </a:p>
        </p:txBody>
      </p:sp>
      <p:sp>
        <p:nvSpPr>
          <p:cNvPr id="3" name="Content Placeholder 2"/>
          <p:cNvSpPr>
            <a:spLocks noGrp="1"/>
          </p:cNvSpPr>
          <p:nvPr>
            <p:ph idx="1"/>
          </p:nvPr>
        </p:nvSpPr>
        <p:spPr/>
        <p:txBody>
          <a:bodyPr/>
          <a:lstStyle/>
          <a:p>
            <a:pPr marL="0" indent="0">
              <a:buNone/>
            </a:pPr>
            <a:r>
              <a:rPr lang="en-US" sz="2400" i="1" dirty="0" smtClean="0"/>
              <a:t>Communication</a:t>
            </a:r>
            <a:r>
              <a:rPr lang="en-US" sz="2400" dirty="0" smtClean="0"/>
              <a:t> – RPC 1.4(a)</a:t>
            </a:r>
          </a:p>
          <a:p>
            <a:pPr marL="0" indent="0">
              <a:buNone/>
            </a:pPr>
            <a:r>
              <a:rPr lang="en-US" dirty="0" smtClean="0"/>
              <a:t>     </a:t>
            </a:r>
            <a:r>
              <a:rPr lang="en-US" sz="2400" dirty="0" smtClean="0"/>
              <a:t>Promptly inform client about decisions and circumstances requiring informed consent</a:t>
            </a:r>
          </a:p>
          <a:p>
            <a:pPr marL="0" indent="0">
              <a:buNone/>
            </a:pPr>
            <a:r>
              <a:rPr lang="en-US" sz="2400" dirty="0" smtClean="0"/>
              <a:t>     Reasonably consult about means to obtain objectives</a:t>
            </a:r>
          </a:p>
          <a:p>
            <a:pPr marL="0" indent="0">
              <a:buNone/>
            </a:pPr>
            <a:r>
              <a:rPr lang="en-US" sz="2400" dirty="0" smtClean="0"/>
              <a:t>     Keep </a:t>
            </a:r>
            <a:r>
              <a:rPr lang="en-US" sz="2400" dirty="0"/>
              <a:t>client reasonably informed of case </a:t>
            </a:r>
            <a:r>
              <a:rPr lang="en-US" sz="2400" dirty="0" smtClean="0"/>
              <a:t>status</a:t>
            </a:r>
          </a:p>
          <a:p>
            <a:pPr marL="0" indent="0">
              <a:buNone/>
            </a:pPr>
            <a:r>
              <a:rPr lang="en-US" sz="2400" dirty="0" smtClean="0"/>
              <a:t>     Consult about relevant RPC limitations to representation</a:t>
            </a:r>
          </a:p>
          <a:p>
            <a:pPr marL="0" indent="0">
              <a:buNone/>
            </a:pPr>
            <a:r>
              <a:rPr lang="en-US" sz="2400" dirty="0" smtClean="0"/>
              <a:t>     Promptly </a:t>
            </a:r>
            <a:r>
              <a:rPr lang="en-US" sz="2400" dirty="0"/>
              <a:t>comply with client’s requests for </a:t>
            </a:r>
            <a:r>
              <a:rPr lang="en-US" sz="2400" dirty="0" smtClean="0"/>
              <a:t>information</a:t>
            </a:r>
            <a:endParaRPr lang="en-US" sz="2400" dirty="0"/>
          </a:p>
        </p:txBody>
      </p:sp>
    </p:spTree>
    <p:extLst>
      <p:ext uri="{BB962C8B-B14F-4D97-AF65-F5344CB8AC3E}">
        <p14:creationId xmlns:p14="http://schemas.microsoft.com/office/powerpoint/2010/main" val="135700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That is Unyielding</a:t>
            </a:r>
            <a:endParaRPr lang="en-US" sz="4400" b="1" i="1" dirty="0">
              <a:solidFill>
                <a:schemeClr val="tx1"/>
              </a:solidFill>
            </a:endParaRPr>
          </a:p>
        </p:txBody>
      </p:sp>
      <p:sp>
        <p:nvSpPr>
          <p:cNvPr id="3" name="Content Placeholder 2"/>
          <p:cNvSpPr>
            <a:spLocks noGrp="1"/>
          </p:cNvSpPr>
          <p:nvPr>
            <p:ph idx="1"/>
          </p:nvPr>
        </p:nvSpPr>
        <p:spPr/>
        <p:txBody>
          <a:bodyPr/>
          <a:lstStyle/>
          <a:p>
            <a:pPr marL="0" indent="0">
              <a:buNone/>
            </a:pPr>
            <a:r>
              <a:rPr lang="en-US" sz="2400" i="1" dirty="0" smtClean="0"/>
              <a:t>Effective Communication</a:t>
            </a:r>
            <a:r>
              <a:rPr lang="en-US" sz="2400" dirty="0" smtClean="0"/>
              <a:t> – RAP 1.4(b)</a:t>
            </a:r>
          </a:p>
          <a:p>
            <a:pPr marL="0" indent="0">
              <a:buNone/>
            </a:pPr>
            <a:r>
              <a:rPr lang="en-US" sz="2400" dirty="0" smtClean="0"/>
              <a:t>     Explain the matter to the extent reasonably necessary to     permit the client to make informed decisions regarding the representation</a:t>
            </a:r>
          </a:p>
          <a:p>
            <a:pPr marL="0" indent="0">
              <a:buNone/>
            </a:pPr>
            <a:endParaRPr lang="en-US" dirty="0"/>
          </a:p>
        </p:txBody>
      </p:sp>
    </p:spTree>
    <p:extLst>
      <p:ext uri="{BB962C8B-B14F-4D97-AF65-F5344CB8AC3E}">
        <p14:creationId xmlns:p14="http://schemas.microsoft.com/office/powerpoint/2010/main" val="397806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b="1" dirty="0" smtClean="0">
                <a:solidFill>
                  <a:schemeClr val="tx1"/>
                </a:solidFill>
              </a:rPr>
              <a:t>“</a:t>
            </a:r>
            <a:r>
              <a:rPr lang="en-US" sz="4000" b="1" i="1" dirty="0" smtClean="0">
                <a:solidFill>
                  <a:schemeClr val="tx1"/>
                </a:solidFill>
              </a:rPr>
              <a:t>Do not cross the streams. . . .  </a:t>
            </a:r>
            <a:br>
              <a:rPr lang="en-US" sz="4000" b="1" i="1" dirty="0" smtClean="0">
                <a:solidFill>
                  <a:schemeClr val="tx1"/>
                </a:solidFill>
              </a:rPr>
            </a:br>
            <a:r>
              <a:rPr lang="en-US" sz="4000" b="1" i="1" dirty="0" smtClean="0">
                <a:solidFill>
                  <a:schemeClr val="tx1"/>
                </a:solidFill>
              </a:rPr>
              <a:t>It would be bad.</a:t>
            </a:r>
            <a:r>
              <a:rPr lang="en-US" sz="4000" b="1" dirty="0" smtClean="0">
                <a:solidFill>
                  <a:schemeClr val="tx1"/>
                </a:solidFill>
              </a:rPr>
              <a:t>”</a:t>
            </a:r>
            <a:r>
              <a:rPr lang="en-US" sz="4000" dirty="0" smtClean="0">
                <a:solidFill>
                  <a:schemeClr val="tx1"/>
                </a:solidFill>
              </a:rPr>
              <a:t> – </a:t>
            </a:r>
            <a:r>
              <a:rPr lang="en-US" sz="2400" dirty="0" smtClean="0">
                <a:solidFill>
                  <a:schemeClr val="tx1"/>
                </a:solidFill>
              </a:rPr>
              <a:t>Ghostbusters (1984)</a:t>
            </a:r>
            <a:r>
              <a:rPr lang="en-US" sz="2400" dirty="0" smtClean="0"/>
              <a:t/>
            </a:r>
            <a:br>
              <a:rPr lang="en-US" sz="2400" dirty="0" smtClean="0"/>
            </a:br>
            <a:endParaRPr lang="en-US" sz="2400" dirty="0"/>
          </a:p>
        </p:txBody>
      </p:sp>
      <p:sp>
        <p:nvSpPr>
          <p:cNvPr id="3" name="Content Placeholder 2"/>
          <p:cNvSpPr>
            <a:spLocks noGrp="1"/>
          </p:cNvSpPr>
          <p:nvPr>
            <p:ph idx="1"/>
          </p:nvPr>
        </p:nvSpPr>
        <p:spPr/>
        <p:txBody>
          <a:bodyPr/>
          <a:lstStyle/>
          <a:p>
            <a:pPr marL="0" indent="0">
              <a:buNone/>
            </a:pPr>
            <a:r>
              <a:rPr lang="en-US" sz="2800" i="1" dirty="0" smtClean="0"/>
              <a:t>Do not blow up your case by </a:t>
            </a:r>
            <a:r>
              <a:rPr lang="en-US" sz="2800" dirty="0" smtClean="0"/>
              <a:t>. . . </a:t>
            </a:r>
          </a:p>
          <a:p>
            <a:pPr marL="0" indent="0">
              <a:buNone/>
            </a:pPr>
            <a:r>
              <a:rPr lang="en-US" sz="2800" dirty="0"/>
              <a:t> </a:t>
            </a:r>
            <a:r>
              <a:rPr lang="en-US" sz="2800" dirty="0" smtClean="0"/>
              <a:t>    Missing filing deadlines - RAP 18.8 (</a:t>
            </a:r>
            <a:r>
              <a:rPr lang="en-US" sz="2800" i="1" dirty="0" smtClean="0"/>
              <a:t>Beckman</a:t>
            </a:r>
            <a:r>
              <a:rPr lang="en-US" sz="2800" dirty="0" smtClean="0"/>
              <a:t>)</a:t>
            </a:r>
          </a:p>
          <a:p>
            <a:pPr marL="0" indent="0">
              <a:buNone/>
            </a:pPr>
            <a:r>
              <a:rPr lang="en-US" sz="2800" dirty="0"/>
              <a:t> </a:t>
            </a:r>
            <a:r>
              <a:rPr lang="en-US" sz="2800" dirty="0" smtClean="0"/>
              <a:t>    Failing to preserve &amp; perfect the record</a:t>
            </a:r>
          </a:p>
          <a:p>
            <a:pPr marL="0" indent="0">
              <a:buNone/>
            </a:pPr>
            <a:r>
              <a:rPr lang="en-US" sz="2800" dirty="0"/>
              <a:t> </a:t>
            </a:r>
            <a:r>
              <a:rPr lang="en-US" sz="2800" dirty="0" smtClean="0"/>
              <a:t>    Inadequately briefing your arguments</a:t>
            </a:r>
          </a:p>
          <a:p>
            <a:endParaRPr lang="en-US" i="1" dirty="0"/>
          </a:p>
        </p:txBody>
      </p:sp>
    </p:spTree>
    <p:extLst>
      <p:ext uri="{BB962C8B-B14F-4D97-AF65-F5344CB8AC3E}">
        <p14:creationId xmlns:p14="http://schemas.microsoft.com/office/powerpoint/2010/main" val="168774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i="1" dirty="0" smtClean="0">
                <a:solidFill>
                  <a:schemeClr val="tx1"/>
                </a:solidFill>
              </a:rPr>
              <a:t>Bombproof Your Case</a:t>
            </a:r>
            <a:r>
              <a:rPr lang="en-US" sz="4400" i="1" dirty="0" smtClean="0">
                <a:solidFill>
                  <a:schemeClr val="tx1"/>
                </a:solidFill>
              </a:rPr>
              <a:t/>
            </a:r>
            <a:br>
              <a:rPr lang="en-US" sz="4400" i="1" dirty="0" smtClean="0">
                <a:solidFill>
                  <a:schemeClr val="tx1"/>
                </a:solidFill>
              </a:rPr>
            </a:br>
            <a:endParaRPr lang="en-US" sz="3200" dirty="0">
              <a:solidFill>
                <a:schemeClr val="tx1"/>
              </a:solidFill>
            </a:endParaRPr>
          </a:p>
        </p:txBody>
      </p:sp>
      <p:sp>
        <p:nvSpPr>
          <p:cNvPr id="3" name="Content Placeholder 2"/>
          <p:cNvSpPr>
            <a:spLocks noGrp="1"/>
          </p:cNvSpPr>
          <p:nvPr>
            <p:ph idx="1"/>
          </p:nvPr>
        </p:nvSpPr>
        <p:spPr/>
        <p:txBody>
          <a:bodyPr/>
          <a:lstStyle/>
          <a:p>
            <a:pPr marL="0" indent="0">
              <a:buNone/>
            </a:pPr>
            <a:r>
              <a:rPr lang="en-US" sz="2000" i="1" dirty="0"/>
              <a:t>Competent </a:t>
            </a:r>
            <a:r>
              <a:rPr lang="en-US" sz="2000" i="1" dirty="0" smtClean="0"/>
              <a:t>representation</a:t>
            </a:r>
            <a:r>
              <a:rPr lang="en-US" sz="2000" dirty="0" smtClean="0"/>
              <a:t> - RPC1.1 </a:t>
            </a:r>
          </a:p>
          <a:p>
            <a:pPr marL="0" indent="0">
              <a:buNone/>
            </a:pPr>
            <a:r>
              <a:rPr lang="en-US" sz="2000" dirty="0" smtClean="0"/>
              <a:t>     </a:t>
            </a:r>
            <a:r>
              <a:rPr lang="en-US" sz="2000" u="sng" dirty="0" smtClean="0"/>
              <a:t>Legal knowledge</a:t>
            </a:r>
            <a:r>
              <a:rPr lang="en-US" sz="2000" dirty="0" smtClean="0"/>
              <a:t>: substantive and procedural</a:t>
            </a:r>
          </a:p>
          <a:p>
            <a:pPr marL="0" indent="0">
              <a:buNone/>
            </a:pPr>
            <a:r>
              <a:rPr lang="en-US" sz="2000" dirty="0"/>
              <a:t> </a:t>
            </a:r>
            <a:r>
              <a:rPr lang="en-US" sz="2000" dirty="0" smtClean="0"/>
              <a:t>         “</a:t>
            </a:r>
            <a:r>
              <a:rPr lang="en-US" sz="2000" i="1" dirty="0" smtClean="0"/>
              <a:t>It’s called discovery</a:t>
            </a:r>
            <a:r>
              <a:rPr lang="en-US" sz="2000" dirty="0" smtClean="0"/>
              <a:t>!” – My Cousin Vinny</a:t>
            </a:r>
          </a:p>
          <a:p>
            <a:pPr marL="0" indent="0">
              <a:buNone/>
            </a:pPr>
            <a:r>
              <a:rPr lang="en-US" sz="2000" dirty="0" smtClean="0"/>
              <a:t>     </a:t>
            </a:r>
            <a:r>
              <a:rPr lang="en-US" sz="2000" u="sng" dirty="0" smtClean="0"/>
              <a:t>Skill</a:t>
            </a:r>
            <a:r>
              <a:rPr lang="en-US" sz="2000" dirty="0" smtClean="0"/>
              <a:t>: seamless delivery of theory of case</a:t>
            </a:r>
          </a:p>
          <a:p>
            <a:pPr marL="0" indent="0">
              <a:buNone/>
            </a:pPr>
            <a:r>
              <a:rPr lang="en-US" sz="2000" dirty="0" smtClean="0"/>
              <a:t>          “</a:t>
            </a:r>
            <a:r>
              <a:rPr lang="en-US" sz="2000" i="1" dirty="0" smtClean="0"/>
              <a:t>Next chart!</a:t>
            </a:r>
            <a:r>
              <a:rPr lang="en-US" sz="2000" dirty="0" smtClean="0"/>
              <a:t>” – Gen. Norman Schwarzkopf</a:t>
            </a:r>
          </a:p>
          <a:p>
            <a:pPr marL="0" indent="0">
              <a:buNone/>
            </a:pPr>
            <a:r>
              <a:rPr lang="en-US" sz="2000" dirty="0" smtClean="0"/>
              <a:t>     </a:t>
            </a:r>
            <a:r>
              <a:rPr lang="en-US" sz="2000" u="sng" dirty="0" smtClean="0"/>
              <a:t>Thoroughness</a:t>
            </a:r>
            <a:r>
              <a:rPr lang="en-US" sz="2000" dirty="0" smtClean="0"/>
              <a:t>: addressing all issues that matter</a:t>
            </a:r>
          </a:p>
          <a:p>
            <a:pPr marL="0" indent="0">
              <a:buNone/>
            </a:pPr>
            <a:r>
              <a:rPr lang="en-US" sz="2000" dirty="0" smtClean="0"/>
              <a:t>          “</a:t>
            </a:r>
            <a:r>
              <a:rPr lang="en-US" sz="2000" i="1" dirty="0" smtClean="0"/>
              <a:t>Get the Windex, do a good job</a:t>
            </a:r>
            <a:r>
              <a:rPr lang="en-US" sz="2000" dirty="0" smtClean="0"/>
              <a:t>.” – Pulp Fiction</a:t>
            </a:r>
          </a:p>
          <a:p>
            <a:pPr marL="0" indent="0">
              <a:buNone/>
            </a:pPr>
            <a:r>
              <a:rPr lang="en-US" sz="2000" dirty="0" smtClean="0"/>
              <a:t>     </a:t>
            </a:r>
            <a:r>
              <a:rPr lang="en-US" sz="2000" u="sng" dirty="0" smtClean="0"/>
              <a:t>Preparation</a:t>
            </a:r>
            <a:r>
              <a:rPr lang="en-US" sz="2000" dirty="0" smtClean="0"/>
              <a:t>: anticipating questions and counterargument</a:t>
            </a:r>
          </a:p>
          <a:p>
            <a:pPr marL="0" indent="0">
              <a:buNone/>
            </a:pPr>
            <a:r>
              <a:rPr lang="en-US" sz="2000" dirty="0" smtClean="0"/>
              <a:t>          “</a:t>
            </a:r>
            <a:r>
              <a:rPr lang="en-US" sz="2000" i="1" dirty="0" smtClean="0"/>
              <a:t>I must kill many men today</a:t>
            </a:r>
            <a:r>
              <a:rPr lang="en-US" sz="2000" dirty="0" smtClean="0"/>
              <a:t>.” – Seven Samurai</a:t>
            </a:r>
            <a:endParaRPr lang="en-US" sz="2000" dirty="0"/>
          </a:p>
          <a:p>
            <a:endParaRPr lang="en-US" dirty="0"/>
          </a:p>
        </p:txBody>
      </p:sp>
    </p:spTree>
    <p:extLst>
      <p:ext uri="{BB962C8B-B14F-4D97-AF65-F5344CB8AC3E}">
        <p14:creationId xmlns:p14="http://schemas.microsoft.com/office/powerpoint/2010/main" val="2178377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1000"/>
                                        <p:tgtEl>
                                          <p:spTgt spid="3">
                                            <p:txEl>
                                              <p:pRg st="8" end="8"/>
                                            </p:txEl>
                                          </p:spTgt>
                                        </p:tgtEl>
                                      </p:cBhvr>
                                    </p:animEffect>
                                    <p:anim calcmode="lin" valueType="num">
                                      <p:cBhvr>
                                        <p:cTn id="6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i="1" dirty="0" smtClean="0">
                <a:solidFill>
                  <a:schemeClr val="tx1"/>
                </a:solidFill>
              </a:rPr>
              <a:t>And Make it Bulletproof</a:t>
            </a:r>
            <a:endParaRPr lang="en-US" sz="4400" b="1" i="1" dirty="0">
              <a:solidFill>
                <a:schemeClr val="tx1"/>
              </a:solidFill>
            </a:endParaRPr>
          </a:p>
        </p:txBody>
      </p:sp>
      <p:sp>
        <p:nvSpPr>
          <p:cNvPr id="3" name="Content Placeholder 2"/>
          <p:cNvSpPr>
            <a:spLocks noGrp="1"/>
          </p:cNvSpPr>
          <p:nvPr>
            <p:ph idx="1"/>
          </p:nvPr>
        </p:nvSpPr>
        <p:spPr/>
        <p:txBody>
          <a:bodyPr>
            <a:noAutofit/>
          </a:bodyPr>
          <a:lstStyle/>
          <a:p>
            <a:pPr marL="0" indent="0">
              <a:buNone/>
            </a:pPr>
            <a:r>
              <a:rPr lang="en-US" sz="2400" i="1" dirty="0" smtClean="0"/>
              <a:t>Diligence</a:t>
            </a:r>
            <a:r>
              <a:rPr lang="en-US" sz="2400" dirty="0" smtClean="0"/>
              <a:t> – RPC 1.3</a:t>
            </a:r>
          </a:p>
          <a:p>
            <a:pPr marL="0" indent="0">
              <a:buNone/>
            </a:pPr>
            <a:r>
              <a:rPr lang="en-US" sz="2400" dirty="0"/>
              <a:t> </a:t>
            </a:r>
            <a:r>
              <a:rPr lang="en-US" sz="2400" dirty="0" smtClean="0"/>
              <a:t>    Reasonable diligence and promptness</a:t>
            </a:r>
          </a:p>
          <a:p>
            <a:pPr marL="0" indent="0">
              <a:buNone/>
            </a:pPr>
            <a:r>
              <a:rPr lang="en-US" sz="2400" dirty="0"/>
              <a:t> </a:t>
            </a:r>
            <a:r>
              <a:rPr lang="en-US" sz="2400" dirty="0" smtClean="0"/>
              <a:t>         commitment and dedication to client’s interests</a:t>
            </a:r>
          </a:p>
          <a:p>
            <a:pPr marL="0" indent="0">
              <a:buNone/>
            </a:pPr>
            <a:r>
              <a:rPr lang="en-US" sz="2400" dirty="0"/>
              <a:t> </a:t>
            </a:r>
            <a:r>
              <a:rPr lang="en-US" sz="2400" dirty="0" smtClean="0"/>
              <a:t>         reasonable exercise of professional discretion</a:t>
            </a:r>
          </a:p>
          <a:p>
            <a:pPr marL="0" indent="0">
              <a:buNone/>
            </a:pPr>
            <a:r>
              <a:rPr lang="en-US" sz="2400" dirty="0"/>
              <a:t> </a:t>
            </a:r>
            <a:r>
              <a:rPr lang="en-US" sz="2400" dirty="0" smtClean="0"/>
              <a:t>         controlled workload</a:t>
            </a:r>
          </a:p>
          <a:p>
            <a:pPr marL="0" indent="0">
              <a:buNone/>
            </a:pPr>
            <a:r>
              <a:rPr lang="en-US" sz="2400" dirty="0"/>
              <a:t> </a:t>
            </a:r>
            <a:r>
              <a:rPr lang="en-US" sz="2400" dirty="0" smtClean="0"/>
              <a:t>         avoiding procrastination</a:t>
            </a:r>
          </a:p>
          <a:p>
            <a:pPr marL="0" indent="0">
              <a:buNone/>
            </a:pPr>
            <a:r>
              <a:rPr lang="en-US" sz="2400" dirty="0"/>
              <a:t> </a:t>
            </a:r>
            <a:r>
              <a:rPr lang="en-US" sz="2400" dirty="0" smtClean="0"/>
              <a:t>         carrying through to the end</a:t>
            </a:r>
          </a:p>
          <a:p>
            <a:pPr marL="0" indent="0">
              <a:buNone/>
            </a:pPr>
            <a:r>
              <a:rPr lang="en-US" sz="2400" dirty="0"/>
              <a:t> </a:t>
            </a:r>
            <a:r>
              <a:rPr lang="en-US" sz="2400" dirty="0" smtClean="0"/>
              <a:t>    “He disinfected the cards.” – The Odd Couple</a:t>
            </a:r>
            <a:endParaRPr lang="en-US" sz="2400" dirty="0"/>
          </a:p>
        </p:txBody>
      </p:sp>
    </p:spTree>
    <p:extLst>
      <p:ext uri="{BB962C8B-B14F-4D97-AF65-F5344CB8AC3E}">
        <p14:creationId xmlns:p14="http://schemas.microsoft.com/office/powerpoint/2010/main" val="284307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1219</TotalTime>
  <Words>1102</Words>
  <Application>Microsoft Office PowerPoint</Application>
  <PresentationFormat>Widescreen</PresentationFormat>
  <Paragraphs>160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Trebuchet MS</vt:lpstr>
      <vt:lpstr>Wingdings 3</vt:lpstr>
      <vt:lpstr>Facet</vt:lpstr>
      <vt:lpstr>Never Call Respondent’s Counsel a “Minion”</vt:lpstr>
      <vt:lpstr>First, the Small Print</vt:lpstr>
      <vt:lpstr>“Get Me Out of This!”                                   – Warren Zevon, Lawyers, Guns, and Money </vt:lpstr>
      <vt:lpstr>RPC as a Guardrail  </vt:lpstr>
      <vt:lpstr>A Really Long Guardrail</vt:lpstr>
      <vt:lpstr>That is Unyielding</vt:lpstr>
      <vt:lpstr>“Do not cross the streams. . . .   It would be bad.” – Ghostbusters (1984) </vt:lpstr>
      <vt:lpstr>Bombproof Your Case </vt:lpstr>
      <vt:lpstr>And Make it Bulletproof</vt:lpstr>
      <vt:lpstr>“History does record . . .”                          – Ry Cooder (Ballad of Jesse James, The Long Riders)</vt:lpstr>
      <vt:lpstr>“We invented Post-it Notes.”                    – Romy and Michelle’s High School Reunion</vt:lpstr>
      <vt:lpstr>Cheekiness is Not Candor!</vt:lpstr>
      <vt:lpstr>“But I do.”                      – Shawn, I Tonya</vt:lpstr>
      <vt:lpstr>“Hey McFly! Your shoe’s untied.” - Back to the Future</vt:lpstr>
      <vt:lpstr>“You’re a bad man!” - It’s a Good Life (The Twilight Zone) </vt:lpstr>
      <vt:lpstr>“This aggression will not abide!”  - The Dude (The Big Lebowski)</vt:lpstr>
      <vt:lpstr>Judges are People Too</vt:lpstr>
      <vt:lpstr>“I better tell them who I am” - Michael’s dinner date (1978)</vt:lpstr>
      <vt:lpstr>“Poverty Pimp” - Washington Supreme Court Justice (2010)</vt:lpstr>
      <vt:lpstr>“Roadtrip!” - Animal House</vt:lpstr>
      <vt:lpstr>“That’s the way they are!” - 12 Angry Men</vt:lpstr>
      <vt:lpstr>“Those people” - Gen. Robert E. Lee</vt:lpstr>
      <vt:lpstr>“Now, where was I?” - Memento</vt:lpstr>
      <vt:lpstr>Any Questions?</vt:lpstr>
    </vt:vector>
  </TitlesOfParts>
  <Company>Administrative Office of the Courts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Johnston, Michael</dc:creator>
  <cp:lastModifiedBy>Johnston, Michael</cp:lastModifiedBy>
  <cp:revision>81</cp:revision>
  <dcterms:created xsi:type="dcterms:W3CDTF">2018-11-08T00:03:34Z</dcterms:created>
  <dcterms:modified xsi:type="dcterms:W3CDTF">2018-12-12T01:09:54Z</dcterms:modified>
</cp:coreProperties>
</file>