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38"/>
  </p:notesMasterIdLst>
  <p:handoutMasterIdLst>
    <p:handoutMasterId r:id="rId39"/>
  </p:handoutMasterIdLst>
  <p:sldIdLst>
    <p:sldId id="256" r:id="rId2"/>
    <p:sldId id="257" r:id="rId3"/>
    <p:sldId id="258" r:id="rId4"/>
    <p:sldId id="259" r:id="rId5"/>
    <p:sldId id="263" r:id="rId6"/>
    <p:sldId id="261" r:id="rId7"/>
    <p:sldId id="269" r:id="rId8"/>
    <p:sldId id="268" r:id="rId9"/>
    <p:sldId id="282" r:id="rId10"/>
    <p:sldId id="283" r:id="rId11"/>
    <p:sldId id="284" r:id="rId12"/>
    <p:sldId id="285" r:id="rId13"/>
    <p:sldId id="289" r:id="rId14"/>
    <p:sldId id="286" r:id="rId15"/>
    <p:sldId id="287" r:id="rId16"/>
    <p:sldId id="290" r:id="rId17"/>
    <p:sldId id="294" r:id="rId18"/>
    <p:sldId id="280" r:id="rId19"/>
    <p:sldId id="291" r:id="rId20"/>
    <p:sldId id="293" r:id="rId21"/>
    <p:sldId id="292" r:id="rId22"/>
    <p:sldId id="295" r:id="rId23"/>
    <p:sldId id="296" r:id="rId24"/>
    <p:sldId id="297" r:id="rId25"/>
    <p:sldId id="298" r:id="rId26"/>
    <p:sldId id="300" r:id="rId27"/>
    <p:sldId id="274" r:id="rId28"/>
    <p:sldId id="301" r:id="rId29"/>
    <p:sldId id="303" r:id="rId30"/>
    <p:sldId id="305" r:id="rId31"/>
    <p:sldId id="304" r:id="rId32"/>
    <p:sldId id="306" r:id="rId33"/>
    <p:sldId id="309" r:id="rId34"/>
    <p:sldId id="307" r:id="rId35"/>
    <p:sldId id="308" r:id="rId36"/>
    <p:sldId id="276" r:id="rId3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6A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02BFD55-5A3B-4860-A955-0A053C7864DE}" type="datetimeFigureOut">
              <a:rPr lang="en-US" smtClean="0"/>
              <a:t>6/5/2019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7C523E9-C6AB-463F-8228-B928F0C94BBD}" type="slidenum">
              <a:rPr lang="en-US" smtClean="0"/>
              <a:t>‹#›</a:t>
            </a:fld>
            <a:endParaRPr lang="en-US"/>
          </a:p>
        </p:txBody>
      </p:sp>
    </p:spTree>
    <p:extLst>
      <p:ext uri="{BB962C8B-B14F-4D97-AF65-F5344CB8AC3E}">
        <p14:creationId xmlns:p14="http://schemas.microsoft.com/office/powerpoint/2010/main" val="417062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C0642A0-DE27-43AB-8239-24CA9EFB8FA2}" type="datetimeFigureOut">
              <a:rPr lang="en-US" smtClean="0"/>
              <a:t>6/5/2019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55168EC-BA60-4764-B234-6138FA639AC3}" type="slidenum">
              <a:rPr lang="en-US" smtClean="0"/>
              <a:t>‹#›</a:t>
            </a:fld>
            <a:endParaRPr lang="en-US"/>
          </a:p>
        </p:txBody>
      </p:sp>
    </p:spTree>
    <p:extLst>
      <p:ext uri="{BB962C8B-B14F-4D97-AF65-F5344CB8AC3E}">
        <p14:creationId xmlns:p14="http://schemas.microsoft.com/office/powerpoint/2010/main" val="2619632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38A1ADC-EBEF-43E3-B44D-BF6138F6F44F}" type="datetimeFigureOut">
              <a:rPr lang="en-US" smtClean="0"/>
              <a:t>6/5/2019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3CB0C20-512C-4F50-8669-7B0D656AB5BE}" type="slidenum">
              <a:rPr lang="en-US" smtClean="0"/>
              <a:t>‹#›</a:t>
            </a:fld>
            <a:endParaRPr lang="en-US"/>
          </a:p>
        </p:txBody>
      </p:sp>
    </p:spTree>
    <p:extLst>
      <p:ext uri="{BB962C8B-B14F-4D97-AF65-F5344CB8AC3E}">
        <p14:creationId xmlns:p14="http://schemas.microsoft.com/office/powerpoint/2010/main" val="3276313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8A1ADC-EBEF-43E3-B44D-BF6138F6F44F}" type="datetimeFigureOut">
              <a:rPr lang="en-US" smtClean="0"/>
              <a:t>6/5/2019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3CB0C20-512C-4F50-8669-7B0D656AB5BE}" type="slidenum">
              <a:rPr lang="en-US" smtClean="0"/>
              <a:t>‹#›</a:t>
            </a:fld>
            <a:endParaRPr lang="en-US"/>
          </a:p>
        </p:txBody>
      </p:sp>
    </p:spTree>
    <p:extLst>
      <p:ext uri="{BB962C8B-B14F-4D97-AF65-F5344CB8AC3E}">
        <p14:creationId xmlns:p14="http://schemas.microsoft.com/office/powerpoint/2010/main" val="3257252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8A1ADC-EBEF-43E3-B44D-BF6138F6F44F}" type="datetimeFigureOut">
              <a:rPr lang="en-US" smtClean="0"/>
              <a:t>6/5/2019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3CB0C20-512C-4F50-8669-7B0D656AB5BE}" type="slidenum">
              <a:rPr lang="en-US" smtClean="0"/>
              <a:t>‹#›</a:t>
            </a:fld>
            <a:endParaRPr lang="en-US"/>
          </a:p>
        </p:txBody>
      </p:sp>
    </p:spTree>
    <p:extLst>
      <p:ext uri="{BB962C8B-B14F-4D97-AF65-F5344CB8AC3E}">
        <p14:creationId xmlns:p14="http://schemas.microsoft.com/office/powerpoint/2010/main" val="1423433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8A1ADC-EBEF-43E3-B44D-BF6138F6F44F}" type="datetimeFigureOut">
              <a:rPr lang="en-US" smtClean="0"/>
              <a:t>6/5/2019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3CB0C20-512C-4F50-8669-7B0D656AB5BE}"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369803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8A1ADC-EBEF-43E3-B44D-BF6138F6F44F}" type="datetimeFigureOut">
              <a:rPr lang="en-US" smtClean="0"/>
              <a:t>6/5/2019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3CB0C20-512C-4F50-8669-7B0D656AB5BE}" type="slidenum">
              <a:rPr lang="en-US" smtClean="0"/>
              <a:t>‹#›</a:t>
            </a:fld>
            <a:endParaRPr lang="en-US"/>
          </a:p>
        </p:txBody>
      </p:sp>
    </p:spTree>
    <p:extLst>
      <p:ext uri="{BB962C8B-B14F-4D97-AF65-F5344CB8AC3E}">
        <p14:creationId xmlns:p14="http://schemas.microsoft.com/office/powerpoint/2010/main" val="1059411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F38A1ADC-EBEF-43E3-B44D-BF6138F6F44F}" type="datetimeFigureOut">
              <a:rPr lang="en-US" smtClean="0"/>
              <a:t>6/5/2019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CB0C20-512C-4F50-8669-7B0D656AB5BE}" type="slidenum">
              <a:rPr lang="en-US" smtClean="0"/>
              <a:t>‹#›</a:t>
            </a:fld>
            <a:endParaRPr lang="en-US"/>
          </a:p>
        </p:txBody>
      </p:sp>
    </p:spTree>
    <p:extLst>
      <p:ext uri="{BB962C8B-B14F-4D97-AF65-F5344CB8AC3E}">
        <p14:creationId xmlns:p14="http://schemas.microsoft.com/office/powerpoint/2010/main" val="11091610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F38A1ADC-EBEF-43E3-B44D-BF6138F6F44F}" type="datetimeFigureOut">
              <a:rPr lang="en-US" smtClean="0"/>
              <a:t>6/5/2019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CB0C20-512C-4F50-8669-7B0D656AB5BE}" type="slidenum">
              <a:rPr lang="en-US" smtClean="0"/>
              <a:t>‹#›</a:t>
            </a:fld>
            <a:endParaRPr lang="en-US"/>
          </a:p>
        </p:txBody>
      </p:sp>
    </p:spTree>
    <p:extLst>
      <p:ext uri="{BB962C8B-B14F-4D97-AF65-F5344CB8AC3E}">
        <p14:creationId xmlns:p14="http://schemas.microsoft.com/office/powerpoint/2010/main" val="789376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8A1ADC-EBEF-43E3-B44D-BF6138F6F44F}" type="datetimeFigureOut">
              <a:rPr lang="en-US" smtClean="0"/>
              <a:t>6/5/2019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B0C20-512C-4F50-8669-7B0D656AB5BE}" type="slidenum">
              <a:rPr lang="en-US" smtClean="0"/>
              <a:t>‹#›</a:t>
            </a:fld>
            <a:endParaRPr lang="en-US"/>
          </a:p>
        </p:txBody>
      </p:sp>
    </p:spTree>
    <p:extLst>
      <p:ext uri="{BB962C8B-B14F-4D97-AF65-F5344CB8AC3E}">
        <p14:creationId xmlns:p14="http://schemas.microsoft.com/office/powerpoint/2010/main" val="5499976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38A1ADC-EBEF-43E3-B44D-BF6138F6F44F}" type="datetimeFigureOut">
              <a:rPr lang="en-US" smtClean="0"/>
              <a:t>6/5/2019</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3CB0C20-512C-4F50-8669-7B0D656AB5BE}" type="slidenum">
              <a:rPr lang="en-US" smtClean="0"/>
              <a:t>‹#›</a:t>
            </a:fld>
            <a:endParaRPr lang="en-US"/>
          </a:p>
        </p:txBody>
      </p:sp>
    </p:spTree>
    <p:extLst>
      <p:ext uri="{BB962C8B-B14F-4D97-AF65-F5344CB8AC3E}">
        <p14:creationId xmlns:p14="http://schemas.microsoft.com/office/powerpoint/2010/main" val="3851637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8A1ADC-EBEF-43E3-B44D-BF6138F6F44F}" type="datetimeFigureOut">
              <a:rPr lang="en-US" smtClean="0"/>
              <a:t>6/5/2019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B0C20-512C-4F50-8669-7B0D656AB5BE}" type="slidenum">
              <a:rPr lang="en-US" smtClean="0"/>
              <a:t>‹#›</a:t>
            </a:fld>
            <a:endParaRPr lang="en-US"/>
          </a:p>
        </p:txBody>
      </p:sp>
    </p:spTree>
    <p:extLst>
      <p:ext uri="{BB962C8B-B14F-4D97-AF65-F5344CB8AC3E}">
        <p14:creationId xmlns:p14="http://schemas.microsoft.com/office/powerpoint/2010/main" val="1542363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8A1ADC-EBEF-43E3-B44D-BF6138F6F44F}" type="datetimeFigureOut">
              <a:rPr lang="en-US" smtClean="0"/>
              <a:t>6/5/2019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3CB0C20-512C-4F50-8669-7B0D656AB5BE}" type="slidenum">
              <a:rPr lang="en-US" smtClean="0"/>
              <a:t>‹#›</a:t>
            </a:fld>
            <a:endParaRPr lang="en-US"/>
          </a:p>
        </p:txBody>
      </p:sp>
    </p:spTree>
    <p:extLst>
      <p:ext uri="{BB962C8B-B14F-4D97-AF65-F5344CB8AC3E}">
        <p14:creationId xmlns:p14="http://schemas.microsoft.com/office/powerpoint/2010/main" val="2677917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38A1ADC-EBEF-43E3-B44D-BF6138F6F44F}" type="datetimeFigureOut">
              <a:rPr lang="en-US" smtClean="0"/>
              <a:t>6/5/2019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CB0C20-512C-4F50-8669-7B0D656AB5BE}" type="slidenum">
              <a:rPr lang="en-US" smtClean="0"/>
              <a:t>‹#›</a:t>
            </a:fld>
            <a:endParaRPr lang="en-US"/>
          </a:p>
        </p:txBody>
      </p:sp>
    </p:spTree>
    <p:extLst>
      <p:ext uri="{BB962C8B-B14F-4D97-AF65-F5344CB8AC3E}">
        <p14:creationId xmlns:p14="http://schemas.microsoft.com/office/powerpoint/2010/main" val="3517732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8A1ADC-EBEF-43E3-B44D-BF6138F6F44F}" type="datetimeFigureOut">
              <a:rPr lang="en-US" smtClean="0"/>
              <a:t>6/5/2019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CB0C20-512C-4F50-8669-7B0D656AB5BE}" type="slidenum">
              <a:rPr lang="en-US" smtClean="0"/>
              <a:t>‹#›</a:t>
            </a:fld>
            <a:endParaRPr lang="en-US"/>
          </a:p>
        </p:txBody>
      </p:sp>
    </p:spTree>
    <p:extLst>
      <p:ext uri="{BB962C8B-B14F-4D97-AF65-F5344CB8AC3E}">
        <p14:creationId xmlns:p14="http://schemas.microsoft.com/office/powerpoint/2010/main" val="563416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38A1ADC-EBEF-43E3-B44D-BF6138F6F44F}" type="datetimeFigureOut">
              <a:rPr lang="en-US" smtClean="0"/>
              <a:t>6/5/2019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CB0C20-512C-4F50-8669-7B0D656AB5BE}" type="slidenum">
              <a:rPr lang="en-US" smtClean="0"/>
              <a:t>‹#›</a:t>
            </a:fld>
            <a:endParaRPr lang="en-US"/>
          </a:p>
        </p:txBody>
      </p:sp>
    </p:spTree>
    <p:extLst>
      <p:ext uri="{BB962C8B-B14F-4D97-AF65-F5344CB8AC3E}">
        <p14:creationId xmlns:p14="http://schemas.microsoft.com/office/powerpoint/2010/main" val="635122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38A1ADC-EBEF-43E3-B44D-BF6138F6F44F}" type="datetimeFigureOut">
              <a:rPr lang="en-US" smtClean="0"/>
              <a:t>6/5/2019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CB0C20-512C-4F50-8669-7B0D656AB5BE}" type="slidenum">
              <a:rPr lang="en-US" smtClean="0"/>
              <a:t>‹#›</a:t>
            </a:fld>
            <a:endParaRPr lang="en-US"/>
          </a:p>
        </p:txBody>
      </p:sp>
    </p:spTree>
    <p:extLst>
      <p:ext uri="{BB962C8B-B14F-4D97-AF65-F5344CB8AC3E}">
        <p14:creationId xmlns:p14="http://schemas.microsoft.com/office/powerpoint/2010/main" val="2452587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8A1ADC-EBEF-43E3-B44D-BF6138F6F44F}" type="datetimeFigureOut">
              <a:rPr lang="en-US" smtClean="0"/>
              <a:t>6/5/2019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CB0C20-512C-4F50-8669-7B0D656AB5BE}" type="slidenum">
              <a:rPr lang="en-US" smtClean="0"/>
              <a:t>‹#›</a:t>
            </a:fld>
            <a:endParaRPr lang="en-US"/>
          </a:p>
        </p:txBody>
      </p:sp>
    </p:spTree>
    <p:extLst>
      <p:ext uri="{BB962C8B-B14F-4D97-AF65-F5344CB8AC3E}">
        <p14:creationId xmlns:p14="http://schemas.microsoft.com/office/powerpoint/2010/main" val="1811734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8A1ADC-EBEF-43E3-B44D-BF6138F6F44F}" type="datetimeFigureOut">
              <a:rPr lang="en-US" smtClean="0"/>
              <a:t>6/5/2019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CB0C20-512C-4F50-8669-7B0D656AB5BE}" type="slidenum">
              <a:rPr lang="en-US" smtClean="0"/>
              <a:t>‹#›</a:t>
            </a:fld>
            <a:endParaRPr lang="en-US"/>
          </a:p>
        </p:txBody>
      </p:sp>
    </p:spTree>
    <p:extLst>
      <p:ext uri="{BB962C8B-B14F-4D97-AF65-F5344CB8AC3E}">
        <p14:creationId xmlns:p14="http://schemas.microsoft.com/office/powerpoint/2010/main" val="518251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38A1ADC-EBEF-43E3-B44D-BF6138F6F44F}" type="datetimeFigureOut">
              <a:rPr lang="en-US" smtClean="0"/>
              <a:t>6/5/2019</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3CB0C20-512C-4F50-8669-7B0D656AB5BE}" type="slidenum">
              <a:rPr lang="en-US" smtClean="0"/>
              <a:t>‹#›</a:t>
            </a:fld>
            <a:endParaRPr lang="en-US"/>
          </a:p>
        </p:txBody>
      </p:sp>
    </p:spTree>
    <p:extLst>
      <p:ext uri="{BB962C8B-B14F-4D97-AF65-F5344CB8AC3E}">
        <p14:creationId xmlns:p14="http://schemas.microsoft.com/office/powerpoint/2010/main" val="1130800161"/>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Impacts of SHB 1071:</a:t>
            </a:r>
            <a:br>
              <a:rPr lang="en-US" dirty="0" smtClean="0"/>
            </a:br>
            <a:r>
              <a:rPr lang="en-US" dirty="0" smtClean="0"/>
              <a:t>Protecting </a:t>
            </a:r>
            <a:r>
              <a:rPr lang="en-US" dirty="0"/>
              <a:t>Personal </a:t>
            </a:r>
            <a:r>
              <a:rPr lang="en-US" dirty="0" smtClean="0"/>
              <a:t>Information</a:t>
            </a:r>
            <a:endParaRPr lang="en-US" dirty="0"/>
          </a:p>
        </p:txBody>
      </p:sp>
      <p:sp>
        <p:nvSpPr>
          <p:cNvPr id="3" name="Subtitle 2"/>
          <p:cNvSpPr>
            <a:spLocks noGrp="1"/>
          </p:cNvSpPr>
          <p:nvPr>
            <p:ph type="subTitle" idx="1"/>
          </p:nvPr>
        </p:nvSpPr>
        <p:spPr>
          <a:xfrm>
            <a:off x="680322" y="4394039"/>
            <a:ext cx="8144134" cy="1705547"/>
          </a:xfrm>
        </p:spPr>
        <p:txBody>
          <a:bodyPr>
            <a:normAutofit/>
          </a:bodyPr>
          <a:lstStyle/>
          <a:p>
            <a:r>
              <a:rPr lang="en-US" dirty="0" smtClean="0"/>
              <a:t>Kathryn Ruckle, J.D.</a:t>
            </a:r>
          </a:p>
          <a:p>
            <a:r>
              <a:rPr lang="en-US" dirty="0" smtClean="0"/>
              <a:t>DSHS Privacy Officer</a:t>
            </a:r>
          </a:p>
          <a:p>
            <a:r>
              <a:rPr lang="en-US" dirty="0" smtClean="0"/>
              <a:t>June 7, 2019</a:t>
            </a:r>
            <a:endParaRPr lang="en-US" dirty="0"/>
          </a:p>
        </p:txBody>
      </p:sp>
    </p:spTree>
    <p:extLst>
      <p:ext uri="{BB962C8B-B14F-4D97-AF65-F5344CB8AC3E}">
        <p14:creationId xmlns:p14="http://schemas.microsoft.com/office/powerpoint/2010/main" val="15240629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Breach </a:t>
            </a:r>
            <a:r>
              <a:rPr lang="en-US" dirty="0" smtClean="0"/>
              <a:t>Analysis - </a:t>
            </a:r>
            <a:r>
              <a:rPr lang="en-US" dirty="0"/>
              <a:t>How do you identify a breach?</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Look at what data elements were potentially compromised.</a:t>
            </a:r>
          </a:p>
          <a:p>
            <a:r>
              <a:rPr lang="en-US" dirty="0"/>
              <a:t>Who did the data go to?</a:t>
            </a:r>
          </a:p>
          <a:p>
            <a:r>
              <a:rPr lang="en-US" dirty="0" smtClean="0"/>
              <a:t>How was the data obtained?</a:t>
            </a:r>
          </a:p>
          <a:p>
            <a:r>
              <a:rPr lang="en-US" dirty="0" smtClean="0"/>
              <a:t>Was the data secured?</a:t>
            </a:r>
          </a:p>
          <a:p>
            <a:r>
              <a:rPr lang="en-US" dirty="0" smtClean="0"/>
              <a:t>Mitigation.</a:t>
            </a:r>
          </a:p>
          <a:p>
            <a:endParaRPr lang="en-US" dirty="0"/>
          </a:p>
          <a:p>
            <a:endParaRPr lang="en-US" dirty="0"/>
          </a:p>
        </p:txBody>
      </p:sp>
      <p:sp>
        <p:nvSpPr>
          <p:cNvPr id="4" name="Rectangle 3"/>
          <p:cNvSpPr/>
          <p:nvPr/>
        </p:nvSpPr>
        <p:spPr>
          <a:xfrm>
            <a:off x="1151068" y="5249730"/>
            <a:ext cx="9230061" cy="1280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Tip – Breach lingo 101 – All potential compromises of data should be referred to as an “incident” until you make the determination that </a:t>
            </a:r>
            <a:r>
              <a:rPr lang="en-US" dirty="0" smtClean="0">
                <a:solidFill>
                  <a:schemeClr val="bg1"/>
                </a:solidFill>
              </a:rPr>
              <a:t>“breach</a:t>
            </a:r>
            <a:r>
              <a:rPr lang="en-US" dirty="0">
                <a:solidFill>
                  <a:schemeClr val="bg1"/>
                </a:solidFill>
              </a:rPr>
              <a:t>” has actually occurred.  A breach is a legal determination that triggers required action under applicable laws.</a:t>
            </a:r>
          </a:p>
        </p:txBody>
      </p:sp>
    </p:spTree>
    <p:extLst>
      <p:ext uri="{BB962C8B-B14F-4D97-AF65-F5344CB8AC3E}">
        <p14:creationId xmlns:p14="http://schemas.microsoft.com/office/powerpoint/2010/main" val="1588716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Breach Analysis - How do you identify a breach?</a:t>
            </a:r>
          </a:p>
        </p:txBody>
      </p:sp>
      <p:sp>
        <p:nvSpPr>
          <p:cNvPr id="3" name="Content Placeholder 2"/>
          <p:cNvSpPr>
            <a:spLocks noGrp="1"/>
          </p:cNvSpPr>
          <p:nvPr>
            <p:ph idx="1"/>
          </p:nvPr>
        </p:nvSpPr>
        <p:spPr/>
        <p:txBody>
          <a:bodyPr/>
          <a:lstStyle/>
          <a:p>
            <a:r>
              <a:rPr lang="en-US" dirty="0"/>
              <a:t>Look at what data elements were potentially compromised</a:t>
            </a:r>
            <a:r>
              <a:rPr lang="en-US" dirty="0" smtClean="0"/>
              <a:t>.</a:t>
            </a:r>
          </a:p>
          <a:p>
            <a:endParaRPr lang="en-US" dirty="0" smtClean="0"/>
          </a:p>
          <a:p>
            <a:pPr lvl="1"/>
            <a:r>
              <a:rPr lang="en-US" dirty="0"/>
              <a:t>Examples –</a:t>
            </a:r>
          </a:p>
          <a:p>
            <a:pPr lvl="1"/>
            <a:r>
              <a:rPr lang="en-US" dirty="0"/>
              <a:t>Was it full name and full SSN?</a:t>
            </a:r>
          </a:p>
          <a:p>
            <a:pPr lvl="1"/>
            <a:r>
              <a:rPr lang="en-US" dirty="0"/>
              <a:t>Was it last name and last four digits of SSN?</a:t>
            </a:r>
          </a:p>
          <a:p>
            <a:pPr lvl="1"/>
            <a:r>
              <a:rPr lang="en-US" dirty="0"/>
              <a:t>Was it name/address/passport #?</a:t>
            </a:r>
          </a:p>
          <a:p>
            <a:pPr lvl="1"/>
            <a:r>
              <a:rPr lang="en-US" dirty="0"/>
              <a:t>Was it health insurance ID number only  and no other identifiers?</a:t>
            </a:r>
          </a:p>
          <a:p>
            <a:endParaRPr lang="en-US" dirty="0"/>
          </a:p>
          <a:p>
            <a:endParaRPr lang="en-US" dirty="0"/>
          </a:p>
        </p:txBody>
      </p:sp>
    </p:spTree>
    <p:extLst>
      <p:ext uri="{BB962C8B-B14F-4D97-AF65-F5344CB8AC3E}">
        <p14:creationId xmlns:p14="http://schemas.microsoft.com/office/powerpoint/2010/main" val="4176601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Breach Analysis - How do you identify a breach?</a:t>
            </a:r>
          </a:p>
        </p:txBody>
      </p:sp>
      <p:sp>
        <p:nvSpPr>
          <p:cNvPr id="3" name="Content Placeholder 2"/>
          <p:cNvSpPr>
            <a:spLocks noGrp="1"/>
          </p:cNvSpPr>
          <p:nvPr>
            <p:ph idx="1"/>
          </p:nvPr>
        </p:nvSpPr>
        <p:spPr/>
        <p:txBody>
          <a:bodyPr/>
          <a:lstStyle/>
          <a:p>
            <a:r>
              <a:rPr lang="en-US" dirty="0"/>
              <a:t>Who did the data go to?</a:t>
            </a:r>
          </a:p>
          <a:p>
            <a:pPr lvl="1"/>
            <a:r>
              <a:rPr lang="en-US" dirty="0" smtClean="0"/>
              <a:t>Internal – 42.56.590(4) – Not changed in 1071</a:t>
            </a:r>
          </a:p>
          <a:p>
            <a:pPr lvl="1"/>
            <a:r>
              <a:rPr lang="en-US" dirty="0">
                <a:solidFill>
                  <a:srgbClr val="FFFF00"/>
                </a:solidFill>
              </a:rPr>
              <a:t>Good faith acquisition of personal information by an employee or agent of the agency for the purposes of the agency is not a breach of the security of the system when the personal information is not used or subject to further unauthorized disclosure</a:t>
            </a:r>
            <a:r>
              <a:rPr lang="en-US" dirty="0" smtClean="0">
                <a:solidFill>
                  <a:srgbClr val="FFFF00"/>
                </a:solidFill>
              </a:rPr>
              <a:t>.</a:t>
            </a:r>
          </a:p>
          <a:p>
            <a:pPr marL="457200" lvl="1" indent="0">
              <a:buNone/>
            </a:pPr>
            <a:endParaRPr lang="en-US" dirty="0">
              <a:solidFill>
                <a:srgbClr val="FFFF00"/>
              </a:solidFill>
            </a:endParaRPr>
          </a:p>
          <a:p>
            <a:pPr lvl="1"/>
            <a:r>
              <a:rPr lang="en-US" dirty="0" smtClean="0"/>
              <a:t>This is not say that internal mis-use of data cannot be a breach.  This gets to the “good faith” element</a:t>
            </a:r>
          </a:p>
        </p:txBody>
      </p:sp>
    </p:spTree>
    <p:extLst>
      <p:ext uri="{BB962C8B-B14F-4D97-AF65-F5344CB8AC3E}">
        <p14:creationId xmlns:p14="http://schemas.microsoft.com/office/powerpoint/2010/main" val="1175751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Breach Analysis - How do you identify a breach?</a:t>
            </a:r>
          </a:p>
        </p:txBody>
      </p:sp>
      <p:sp>
        <p:nvSpPr>
          <p:cNvPr id="3" name="Content Placeholder 2"/>
          <p:cNvSpPr>
            <a:spLocks noGrp="1"/>
          </p:cNvSpPr>
          <p:nvPr>
            <p:ph idx="1"/>
          </p:nvPr>
        </p:nvSpPr>
        <p:spPr/>
        <p:txBody>
          <a:bodyPr/>
          <a:lstStyle/>
          <a:p>
            <a:r>
              <a:rPr lang="en-US" dirty="0"/>
              <a:t>Who did the data go to?</a:t>
            </a:r>
          </a:p>
          <a:p>
            <a:pPr lvl="1"/>
            <a:r>
              <a:rPr lang="en-US" dirty="0" smtClean="0"/>
              <a:t>External – Things to consider</a:t>
            </a:r>
            <a:endParaRPr lang="en-US" dirty="0"/>
          </a:p>
          <a:p>
            <a:pPr lvl="2"/>
            <a:r>
              <a:rPr lang="en-US" dirty="0"/>
              <a:t>Contractor – What do your contract terms say about treatment of data and notifications of </a:t>
            </a:r>
            <a:r>
              <a:rPr lang="en-US" dirty="0" smtClean="0"/>
              <a:t>breaches</a:t>
            </a:r>
          </a:p>
          <a:p>
            <a:pPr marL="914400" lvl="2" indent="0">
              <a:buNone/>
            </a:pPr>
            <a:endParaRPr lang="en-US" dirty="0" smtClean="0"/>
          </a:p>
          <a:p>
            <a:pPr lvl="2"/>
            <a:r>
              <a:rPr lang="en-US" dirty="0" smtClean="0"/>
              <a:t>Licensed professional (attorney or medical practitioner)</a:t>
            </a:r>
          </a:p>
          <a:p>
            <a:pPr marL="914400" lvl="2" indent="0">
              <a:buNone/>
            </a:pPr>
            <a:endParaRPr lang="en-US" dirty="0" smtClean="0"/>
          </a:p>
          <a:p>
            <a:pPr lvl="2"/>
            <a:r>
              <a:rPr lang="en-US" dirty="0" smtClean="0"/>
              <a:t>Former employee</a:t>
            </a:r>
          </a:p>
          <a:p>
            <a:pPr marL="914400" lvl="2" indent="0">
              <a:buNone/>
            </a:pPr>
            <a:endParaRPr lang="en-US" dirty="0" smtClean="0"/>
          </a:p>
          <a:p>
            <a:pPr lvl="2"/>
            <a:r>
              <a:rPr lang="en-US" dirty="0" smtClean="0"/>
              <a:t>Third party servers (e.g. yahoo email vs. State Government Network)</a:t>
            </a:r>
            <a:endParaRPr lang="en-US" dirty="0"/>
          </a:p>
          <a:p>
            <a:endParaRPr lang="en-US" dirty="0"/>
          </a:p>
        </p:txBody>
      </p:sp>
    </p:spTree>
    <p:extLst>
      <p:ext uri="{BB962C8B-B14F-4D97-AF65-F5344CB8AC3E}">
        <p14:creationId xmlns:p14="http://schemas.microsoft.com/office/powerpoint/2010/main" val="1284273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Breach Analysis - How do you identify a breach?</a:t>
            </a:r>
          </a:p>
        </p:txBody>
      </p:sp>
      <p:sp>
        <p:nvSpPr>
          <p:cNvPr id="3" name="Content Placeholder 2"/>
          <p:cNvSpPr>
            <a:spLocks noGrp="1"/>
          </p:cNvSpPr>
          <p:nvPr>
            <p:ph idx="1"/>
          </p:nvPr>
        </p:nvSpPr>
        <p:spPr/>
        <p:txBody>
          <a:bodyPr/>
          <a:lstStyle/>
          <a:p>
            <a:r>
              <a:rPr lang="en-US" dirty="0"/>
              <a:t>How was the data obtained</a:t>
            </a:r>
            <a:r>
              <a:rPr lang="en-US" dirty="0" smtClean="0"/>
              <a:t>?</a:t>
            </a:r>
          </a:p>
          <a:p>
            <a:pPr lvl="1"/>
            <a:r>
              <a:rPr lang="en-US" dirty="0" smtClean="0"/>
              <a:t>Examples – </a:t>
            </a:r>
          </a:p>
          <a:p>
            <a:pPr lvl="2"/>
            <a:r>
              <a:rPr lang="en-US" dirty="0" smtClean="0"/>
              <a:t>Mis-mailed</a:t>
            </a:r>
          </a:p>
          <a:p>
            <a:pPr lvl="2"/>
            <a:r>
              <a:rPr lang="en-US" dirty="0" smtClean="0"/>
              <a:t>Mis-emailed</a:t>
            </a:r>
          </a:p>
          <a:p>
            <a:pPr lvl="2"/>
            <a:r>
              <a:rPr lang="en-US" dirty="0" smtClean="0"/>
              <a:t>Stolen</a:t>
            </a:r>
          </a:p>
          <a:p>
            <a:pPr lvl="2"/>
            <a:r>
              <a:rPr lang="en-US" dirty="0" smtClean="0"/>
              <a:t>Lost</a:t>
            </a:r>
          </a:p>
          <a:p>
            <a:pPr lvl="2"/>
            <a:r>
              <a:rPr lang="en-US" dirty="0" smtClean="0"/>
              <a:t>Unauthorized access (“snooped”)</a:t>
            </a:r>
          </a:p>
          <a:p>
            <a:pPr lvl="2"/>
            <a:r>
              <a:rPr lang="en-US" dirty="0" smtClean="0"/>
              <a:t>Unauthorized disclosure (can be verbal)</a:t>
            </a:r>
          </a:p>
          <a:p>
            <a:pPr lvl="2"/>
            <a:r>
              <a:rPr lang="en-US" dirty="0" smtClean="0"/>
              <a:t>Improper disposal</a:t>
            </a:r>
          </a:p>
          <a:p>
            <a:pPr lvl="2"/>
            <a:r>
              <a:rPr lang="en-US" dirty="0" smtClean="0"/>
              <a:t>Hacking/IT incident (includes </a:t>
            </a:r>
            <a:r>
              <a:rPr lang="en-US" dirty="0" err="1" smtClean="0"/>
              <a:t>ransomeware</a:t>
            </a:r>
            <a:r>
              <a:rPr lang="en-US" dirty="0" smtClean="0"/>
              <a:t>)</a:t>
            </a:r>
          </a:p>
          <a:p>
            <a:pPr lvl="1"/>
            <a:endParaRPr lang="en-US" dirty="0" smtClean="0"/>
          </a:p>
          <a:p>
            <a:pPr lvl="1"/>
            <a:endParaRPr lang="en-US" dirty="0" smtClean="0"/>
          </a:p>
          <a:p>
            <a:endParaRPr lang="en-US" dirty="0"/>
          </a:p>
          <a:p>
            <a:endParaRPr lang="en-US" dirty="0"/>
          </a:p>
        </p:txBody>
      </p:sp>
    </p:spTree>
    <p:extLst>
      <p:ext uri="{BB962C8B-B14F-4D97-AF65-F5344CB8AC3E}">
        <p14:creationId xmlns:p14="http://schemas.microsoft.com/office/powerpoint/2010/main" val="3350660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Breach Analysis - How do you identify a breach?</a:t>
            </a:r>
          </a:p>
        </p:txBody>
      </p:sp>
      <p:sp>
        <p:nvSpPr>
          <p:cNvPr id="3" name="Content Placeholder 2"/>
          <p:cNvSpPr>
            <a:spLocks noGrp="1"/>
          </p:cNvSpPr>
          <p:nvPr>
            <p:ph idx="1"/>
          </p:nvPr>
        </p:nvSpPr>
        <p:spPr/>
        <p:txBody>
          <a:bodyPr>
            <a:normAutofit/>
          </a:bodyPr>
          <a:lstStyle/>
          <a:p>
            <a:r>
              <a:rPr lang="en-US" dirty="0"/>
              <a:t>Was the data secured</a:t>
            </a:r>
            <a:r>
              <a:rPr lang="en-US" dirty="0" smtClean="0"/>
              <a:t>? – see definitions</a:t>
            </a:r>
            <a:endParaRPr lang="en-US" dirty="0"/>
          </a:p>
          <a:p>
            <a:r>
              <a:rPr lang="en-US" dirty="0"/>
              <a:t>"</a:t>
            </a:r>
            <a:r>
              <a:rPr lang="en-US" sz="2000" dirty="0"/>
              <a:t>breach of the security of the system" means unauthorized acquisition of data that compromises the security, confidentiality, or integrity of personal information maintained by the agency</a:t>
            </a:r>
            <a:r>
              <a:rPr lang="en-US" sz="2000" dirty="0" smtClean="0"/>
              <a:t>. </a:t>
            </a:r>
            <a:r>
              <a:rPr lang="en-US" sz="2000" dirty="0"/>
              <a:t>See </a:t>
            </a:r>
            <a:r>
              <a:rPr lang="en-US" sz="2000" dirty="0" smtClean="0"/>
              <a:t>42.56.590(4)¹</a:t>
            </a:r>
          </a:p>
          <a:p>
            <a:endParaRPr lang="en-US" sz="2000" dirty="0" smtClean="0"/>
          </a:p>
          <a:p>
            <a:r>
              <a:rPr lang="en-US" sz="2000" dirty="0"/>
              <a:t>“[S]</a:t>
            </a:r>
            <a:r>
              <a:rPr lang="en-US" sz="2000" dirty="0" err="1"/>
              <a:t>ecured</a:t>
            </a:r>
            <a:r>
              <a:rPr lang="en-US" sz="2000" dirty="0"/>
              <a:t>" means encrypted in a manner that meets or exceeds the national institute of standards and technology standard or is otherwise modified so that the personal information is rendered unreadable, unusable, or undecipherable by an unauthorized person. See </a:t>
            </a:r>
            <a:r>
              <a:rPr lang="en-US" sz="2000" dirty="0" smtClean="0"/>
              <a:t>42.56.590(7)²</a:t>
            </a:r>
            <a:endParaRPr lang="en-US" sz="2000" dirty="0"/>
          </a:p>
          <a:p>
            <a:endParaRPr lang="en-US" dirty="0"/>
          </a:p>
        </p:txBody>
      </p:sp>
      <p:sp>
        <p:nvSpPr>
          <p:cNvPr id="4" name="Rectangle 3"/>
          <p:cNvSpPr/>
          <p:nvPr/>
        </p:nvSpPr>
        <p:spPr>
          <a:xfrm>
            <a:off x="1398494" y="5733826"/>
            <a:ext cx="750883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bg1"/>
                </a:solidFill>
              </a:rPr>
              <a:t>These definitions </a:t>
            </a:r>
            <a:r>
              <a:rPr lang="en-US" b="1" dirty="0">
                <a:solidFill>
                  <a:schemeClr val="bg1"/>
                </a:solidFill>
              </a:rPr>
              <a:t>did not </a:t>
            </a:r>
            <a:r>
              <a:rPr lang="en-US" b="1" dirty="0" smtClean="0">
                <a:solidFill>
                  <a:schemeClr val="bg1"/>
                </a:solidFill>
              </a:rPr>
              <a:t>change in SHB 1071. Same definitions </a:t>
            </a:r>
            <a:r>
              <a:rPr lang="en-US" b="1" dirty="0">
                <a:solidFill>
                  <a:schemeClr val="bg1"/>
                </a:solidFill>
              </a:rPr>
              <a:t>that </a:t>
            </a:r>
            <a:r>
              <a:rPr lang="en-US" b="1" dirty="0" smtClean="0">
                <a:solidFill>
                  <a:schemeClr val="bg1"/>
                </a:solidFill>
              </a:rPr>
              <a:t>existed </a:t>
            </a:r>
            <a:r>
              <a:rPr lang="en-US" b="1" dirty="0">
                <a:solidFill>
                  <a:schemeClr val="bg1"/>
                </a:solidFill>
              </a:rPr>
              <a:t>in the RCW since 2015.</a:t>
            </a:r>
          </a:p>
        </p:txBody>
      </p:sp>
      <p:sp>
        <p:nvSpPr>
          <p:cNvPr id="6" name="Rounded Rectangle 5"/>
          <p:cNvSpPr/>
          <p:nvPr/>
        </p:nvSpPr>
        <p:spPr>
          <a:xfrm>
            <a:off x="10198249" y="3055172"/>
            <a:ext cx="1644149" cy="10813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¹</a:t>
            </a:r>
            <a:r>
              <a:rPr lang="en-US" dirty="0" smtClean="0">
                <a:solidFill>
                  <a:schemeClr val="bg1"/>
                </a:solidFill>
              </a:rPr>
              <a:t>Note </a:t>
            </a:r>
            <a:r>
              <a:rPr lang="en-US" dirty="0">
                <a:solidFill>
                  <a:schemeClr val="bg1"/>
                </a:solidFill>
              </a:rPr>
              <a:t>– This </a:t>
            </a:r>
            <a:r>
              <a:rPr lang="en-US" dirty="0" smtClean="0">
                <a:solidFill>
                  <a:schemeClr val="bg1"/>
                </a:solidFill>
              </a:rPr>
              <a:t>includes </a:t>
            </a:r>
            <a:r>
              <a:rPr lang="en-US" dirty="0">
                <a:solidFill>
                  <a:schemeClr val="bg1"/>
                </a:solidFill>
              </a:rPr>
              <a:t>paper breaches</a:t>
            </a:r>
          </a:p>
        </p:txBody>
      </p:sp>
      <p:sp>
        <p:nvSpPr>
          <p:cNvPr id="7" name="Rounded Rectangle 6"/>
          <p:cNvSpPr/>
          <p:nvPr/>
        </p:nvSpPr>
        <p:spPr>
          <a:xfrm>
            <a:off x="10207678" y="4934714"/>
            <a:ext cx="1723813" cy="1011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²Note </a:t>
            </a:r>
            <a:r>
              <a:rPr lang="en-US" dirty="0">
                <a:solidFill>
                  <a:schemeClr val="bg1"/>
                </a:solidFill>
              </a:rPr>
              <a:t>– </a:t>
            </a:r>
            <a:r>
              <a:rPr lang="en-US" dirty="0" smtClean="0">
                <a:solidFill>
                  <a:schemeClr val="bg1"/>
                </a:solidFill>
              </a:rPr>
              <a:t>Check with your IT Security</a:t>
            </a:r>
            <a:endParaRPr lang="en-US" dirty="0">
              <a:solidFill>
                <a:schemeClr val="bg1"/>
              </a:solidFill>
            </a:endParaRPr>
          </a:p>
        </p:txBody>
      </p:sp>
    </p:spTree>
    <p:extLst>
      <p:ext uri="{BB962C8B-B14F-4D97-AF65-F5344CB8AC3E}">
        <p14:creationId xmlns:p14="http://schemas.microsoft.com/office/powerpoint/2010/main" val="6593458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Mitigation Actions in </a:t>
            </a:r>
            <a:r>
              <a:rPr lang="en-US" dirty="0" smtClean="0"/>
              <a:t>Response to Breach</a:t>
            </a:r>
            <a:endParaRPr lang="en-US" dirty="0"/>
          </a:p>
        </p:txBody>
      </p:sp>
      <p:sp>
        <p:nvSpPr>
          <p:cNvPr id="3" name="Content Placeholder 2"/>
          <p:cNvSpPr>
            <a:spLocks noGrp="1"/>
          </p:cNvSpPr>
          <p:nvPr>
            <p:ph idx="1"/>
          </p:nvPr>
        </p:nvSpPr>
        <p:spPr/>
        <p:txBody>
          <a:bodyPr/>
          <a:lstStyle/>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03697222"/>
              </p:ext>
            </p:extLst>
          </p:nvPr>
        </p:nvGraphicFramePr>
        <p:xfrm>
          <a:off x="680321" y="2205317"/>
          <a:ext cx="10144560" cy="4410637"/>
        </p:xfrm>
        <a:graphic>
          <a:graphicData uri="http://schemas.openxmlformats.org/drawingml/2006/table">
            <a:tbl>
              <a:tblPr>
                <a:effectLst>
                  <a:outerShdw blurRad="50800" dist="38100" algn="l" rotWithShape="0">
                    <a:prstClr val="black">
                      <a:alpha val="40000"/>
                    </a:prstClr>
                  </a:outerShdw>
                </a:effectLst>
                <a:tableStyleId>{5C22544A-7EE6-4342-B048-85BDC9FD1C3A}</a:tableStyleId>
              </a:tblPr>
              <a:tblGrid>
                <a:gridCol w="3381520">
                  <a:extLst>
                    <a:ext uri="{9D8B030D-6E8A-4147-A177-3AD203B41FA5}">
                      <a16:colId xmlns:a16="http://schemas.microsoft.com/office/drawing/2014/main" val="3828462991"/>
                    </a:ext>
                  </a:extLst>
                </a:gridCol>
                <a:gridCol w="3381520">
                  <a:extLst>
                    <a:ext uri="{9D8B030D-6E8A-4147-A177-3AD203B41FA5}">
                      <a16:colId xmlns:a16="http://schemas.microsoft.com/office/drawing/2014/main" val="152275498"/>
                    </a:ext>
                  </a:extLst>
                </a:gridCol>
                <a:gridCol w="3381520">
                  <a:extLst>
                    <a:ext uri="{9D8B030D-6E8A-4147-A177-3AD203B41FA5}">
                      <a16:colId xmlns:a16="http://schemas.microsoft.com/office/drawing/2014/main" val="1840026877"/>
                    </a:ext>
                  </a:extLst>
                </a:gridCol>
              </a:tblGrid>
              <a:tr h="980632">
                <a:tc>
                  <a:txBody>
                    <a:bodyPr/>
                    <a:lstStyle/>
                    <a:p>
                      <a:pPr marL="0" marR="0">
                        <a:lnSpc>
                          <a:spcPct val="107000"/>
                        </a:lnSpc>
                        <a:spcBef>
                          <a:spcPts val="0"/>
                        </a:spcBef>
                        <a:spcAft>
                          <a:spcPts val="0"/>
                        </a:spcAft>
                      </a:pPr>
                      <a:r>
                        <a:rPr lang="en-US" sz="1800" kern="1200" dirty="0">
                          <a:effectLst/>
                        </a:rPr>
                        <a:t> </a:t>
                      </a:r>
                      <a:r>
                        <a:rPr lang="en-US" sz="1800" kern="1200" dirty="0" smtClean="0">
                          <a:effectLst/>
                        </a:rPr>
                        <a:t>Adopted </a:t>
                      </a:r>
                      <a:r>
                        <a:rPr lang="en-US" sz="1800" kern="1200" dirty="0">
                          <a:effectLst/>
                        </a:rPr>
                        <a:t>encryption technologies </a:t>
                      </a:r>
                      <a:r>
                        <a:rPr lang="en-US" sz="1800" kern="1200" dirty="0" smtClean="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2664" marR="72664" marT="36032" marB="360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alpha val="59000"/>
                      </a:schemeClr>
                    </a:solidFill>
                  </a:tcPr>
                </a:tc>
                <a:tc>
                  <a:txBody>
                    <a:bodyPr/>
                    <a:lstStyle/>
                    <a:p>
                      <a:pPr marL="0" marR="0">
                        <a:lnSpc>
                          <a:spcPct val="107000"/>
                        </a:lnSpc>
                        <a:spcBef>
                          <a:spcPts val="0"/>
                        </a:spcBef>
                        <a:spcAft>
                          <a:spcPts val="0"/>
                        </a:spcAft>
                      </a:pPr>
                      <a:r>
                        <a:rPr lang="en-US" sz="1800" kern="1200" dirty="0">
                          <a:effectLst/>
                        </a:rPr>
                        <a:t>  Changed </a:t>
                      </a:r>
                      <a:r>
                        <a:rPr lang="en-US" sz="1800" kern="1200" dirty="0" smtClean="0">
                          <a:effectLst/>
                        </a:rPr>
                        <a:t>password</a:t>
                      </a:r>
                      <a:r>
                        <a:rPr lang="en-US" sz="1800" kern="1200" baseline="0" dirty="0" smtClean="0">
                          <a:effectLst/>
                        </a:rPr>
                        <a:t> or </a:t>
                      </a:r>
                      <a:r>
                        <a:rPr lang="en-US" sz="1800" kern="1200" dirty="0" smtClean="0">
                          <a:effectLst/>
                        </a:rPr>
                        <a:t>strengthened </a:t>
                      </a:r>
                      <a:r>
                        <a:rPr lang="en-US" sz="1800" kern="1200" dirty="0">
                          <a:effectLst/>
                        </a:rPr>
                        <a:t>password requirements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2664" marR="72664" marT="36032" marB="360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alpha val="59000"/>
                      </a:schemeClr>
                    </a:solidFill>
                  </a:tcPr>
                </a:tc>
                <a:tc>
                  <a:txBody>
                    <a:bodyPr/>
                    <a:lstStyle/>
                    <a:p>
                      <a:pPr marL="0" marR="0">
                        <a:lnSpc>
                          <a:spcPct val="107000"/>
                        </a:lnSpc>
                        <a:spcBef>
                          <a:spcPts val="0"/>
                        </a:spcBef>
                        <a:spcAft>
                          <a:spcPts val="0"/>
                        </a:spcAft>
                      </a:pPr>
                      <a:r>
                        <a:rPr lang="en-US" sz="1800" kern="1200" dirty="0">
                          <a:effectLst/>
                        </a:rPr>
                        <a:t> </a:t>
                      </a:r>
                      <a:r>
                        <a:rPr lang="en-US" sz="1800" kern="1200" dirty="0" smtClean="0">
                          <a:effectLst/>
                        </a:rPr>
                        <a:t>Created </a:t>
                      </a:r>
                      <a:r>
                        <a:rPr lang="en-US" sz="1800" kern="1200" dirty="0">
                          <a:effectLst/>
                        </a:rPr>
                        <a:t>new/updated Security Rule Risk Management Plan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2664" marR="72664" marT="36032" marB="360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alpha val="59000"/>
                      </a:schemeClr>
                    </a:solidFill>
                  </a:tcPr>
                </a:tc>
                <a:extLst>
                  <a:ext uri="{0D108BD9-81ED-4DB2-BD59-A6C34878D82A}">
                    <a16:rowId xmlns:a16="http://schemas.microsoft.com/office/drawing/2014/main" val="3586746074"/>
                  </a:ext>
                </a:extLst>
              </a:tr>
              <a:tr h="841501">
                <a:tc>
                  <a:txBody>
                    <a:bodyPr/>
                    <a:lstStyle/>
                    <a:p>
                      <a:pPr marL="0" marR="0">
                        <a:lnSpc>
                          <a:spcPct val="107000"/>
                        </a:lnSpc>
                        <a:spcBef>
                          <a:spcPts val="0"/>
                        </a:spcBef>
                        <a:spcAft>
                          <a:spcPts val="0"/>
                        </a:spcAft>
                      </a:pPr>
                      <a:r>
                        <a:rPr lang="en-US" sz="1800" kern="1200" dirty="0" smtClean="0">
                          <a:effectLst/>
                        </a:rPr>
                        <a:t>Implemented </a:t>
                      </a:r>
                      <a:r>
                        <a:rPr lang="en-US" sz="1800" kern="1200" dirty="0">
                          <a:effectLst/>
                        </a:rPr>
                        <a:t>new technical safeguards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2664" marR="72664" marT="36032" marB="360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alpha val="59000"/>
                      </a:schemeClr>
                    </a:solidFill>
                  </a:tcPr>
                </a:tc>
                <a:tc>
                  <a:txBody>
                    <a:bodyPr/>
                    <a:lstStyle/>
                    <a:p>
                      <a:pPr marL="0" marR="0">
                        <a:lnSpc>
                          <a:spcPct val="107000"/>
                        </a:lnSpc>
                        <a:spcBef>
                          <a:spcPts val="0"/>
                        </a:spcBef>
                        <a:spcAft>
                          <a:spcPts val="0"/>
                        </a:spcAft>
                      </a:pPr>
                      <a:r>
                        <a:rPr lang="en-US" sz="1800" kern="1200" dirty="0">
                          <a:effectLst/>
                        </a:rPr>
                        <a:t> </a:t>
                      </a:r>
                      <a:r>
                        <a:rPr lang="en-US" sz="1800" kern="1200" dirty="0" smtClean="0">
                          <a:effectLst/>
                        </a:rPr>
                        <a:t>Implemented </a:t>
                      </a:r>
                      <a:r>
                        <a:rPr lang="en-US" sz="1800" kern="1200" dirty="0">
                          <a:effectLst/>
                        </a:rPr>
                        <a:t>period technical and nontechnical evaluations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2664" marR="72664" marT="36032" marB="360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alpha val="59000"/>
                      </a:schemeClr>
                    </a:solidFill>
                  </a:tcPr>
                </a:tc>
                <a:tc>
                  <a:txBody>
                    <a:bodyPr/>
                    <a:lstStyle/>
                    <a:p>
                      <a:pPr marL="0" marR="0">
                        <a:lnSpc>
                          <a:spcPct val="107000"/>
                        </a:lnSpc>
                        <a:spcBef>
                          <a:spcPts val="0"/>
                        </a:spcBef>
                        <a:spcAft>
                          <a:spcPts val="0"/>
                        </a:spcAft>
                      </a:pPr>
                      <a:r>
                        <a:rPr lang="en-US" sz="1800" kern="1200" dirty="0">
                          <a:effectLst/>
                        </a:rPr>
                        <a:t>  Improved physical security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2664" marR="72664" marT="36032" marB="360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alpha val="59000"/>
                      </a:schemeClr>
                    </a:solidFill>
                  </a:tcPr>
                </a:tc>
                <a:extLst>
                  <a:ext uri="{0D108BD9-81ED-4DB2-BD59-A6C34878D82A}">
                    <a16:rowId xmlns:a16="http://schemas.microsoft.com/office/drawing/2014/main" val="3144576627"/>
                  </a:ext>
                </a:extLst>
              </a:tr>
              <a:tr h="963320">
                <a:tc>
                  <a:txBody>
                    <a:bodyPr/>
                    <a:lstStyle/>
                    <a:p>
                      <a:pPr marL="0" marR="0">
                        <a:lnSpc>
                          <a:spcPct val="107000"/>
                        </a:lnSpc>
                        <a:spcBef>
                          <a:spcPts val="0"/>
                        </a:spcBef>
                        <a:spcAft>
                          <a:spcPts val="0"/>
                        </a:spcAft>
                      </a:pPr>
                      <a:r>
                        <a:rPr lang="en-US" sz="1800" kern="1200" dirty="0">
                          <a:effectLst/>
                        </a:rPr>
                        <a:t> </a:t>
                      </a:r>
                      <a:r>
                        <a:rPr lang="en-US" sz="1800" kern="1200" dirty="0" smtClean="0">
                          <a:effectLst/>
                        </a:rPr>
                        <a:t>Performed </a:t>
                      </a:r>
                      <a:r>
                        <a:rPr lang="en-US" sz="1800" kern="1200" dirty="0">
                          <a:effectLst/>
                        </a:rPr>
                        <a:t>a new/updated Security Rule Risk Analysis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2664" marR="72664" marT="36032" marB="360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alpha val="59000"/>
                      </a:schemeClr>
                    </a:solidFill>
                  </a:tcPr>
                </a:tc>
                <a:tc>
                  <a:txBody>
                    <a:bodyPr/>
                    <a:lstStyle/>
                    <a:p>
                      <a:pPr marL="0" marR="0">
                        <a:lnSpc>
                          <a:spcPct val="107000"/>
                        </a:lnSpc>
                        <a:spcBef>
                          <a:spcPts val="0"/>
                        </a:spcBef>
                        <a:spcAft>
                          <a:spcPts val="0"/>
                        </a:spcAft>
                      </a:pPr>
                      <a:r>
                        <a:rPr lang="en-US" sz="1800" kern="1200" dirty="0">
                          <a:effectLst/>
                        </a:rPr>
                        <a:t> </a:t>
                      </a:r>
                      <a:r>
                        <a:rPr lang="en-US" sz="1800" kern="1200" dirty="0" smtClean="0">
                          <a:effectLst/>
                        </a:rPr>
                        <a:t>Provided contractor with </a:t>
                      </a:r>
                      <a:r>
                        <a:rPr lang="en-US" sz="1800" kern="1200" dirty="0">
                          <a:effectLst/>
                        </a:rPr>
                        <a:t>additional training on </a:t>
                      </a:r>
                      <a:r>
                        <a:rPr lang="en-US" sz="1800" kern="1200" dirty="0" smtClean="0">
                          <a:effectLst/>
                        </a:rPr>
                        <a:t>security </a:t>
                      </a:r>
                      <a:r>
                        <a:rPr lang="en-US" sz="1800" kern="1200" dirty="0">
                          <a:effectLst/>
                        </a:rPr>
                        <a:t>requirements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2664" marR="72664" marT="36032" marB="360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alpha val="59000"/>
                      </a:schemeClr>
                    </a:solidFill>
                  </a:tcPr>
                </a:tc>
                <a:tc>
                  <a:txBody>
                    <a:bodyPr/>
                    <a:lstStyle/>
                    <a:p>
                      <a:pPr marL="0" marR="0">
                        <a:lnSpc>
                          <a:spcPct val="107000"/>
                        </a:lnSpc>
                        <a:spcBef>
                          <a:spcPts val="0"/>
                        </a:spcBef>
                        <a:spcAft>
                          <a:spcPts val="0"/>
                        </a:spcAft>
                      </a:pPr>
                      <a:r>
                        <a:rPr lang="en-US" sz="1800" kern="1200" dirty="0" smtClean="0">
                          <a:effectLst/>
                        </a:rPr>
                        <a:t>Provided </a:t>
                      </a:r>
                      <a:r>
                        <a:rPr lang="en-US" sz="1800" kern="1200" dirty="0">
                          <a:effectLst/>
                        </a:rPr>
                        <a:t>individuals with free credit monitoring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2664" marR="72664" marT="36032" marB="360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alpha val="59000"/>
                      </a:schemeClr>
                    </a:solidFill>
                  </a:tcPr>
                </a:tc>
                <a:extLst>
                  <a:ext uri="{0D108BD9-81ED-4DB2-BD59-A6C34878D82A}">
                    <a16:rowId xmlns:a16="http://schemas.microsoft.com/office/drawing/2014/main" val="2854613185"/>
                  </a:ext>
                </a:extLst>
              </a:tr>
              <a:tr h="963320">
                <a:tc>
                  <a:txBody>
                    <a:bodyPr/>
                    <a:lstStyle/>
                    <a:p>
                      <a:pPr marL="0" marR="0">
                        <a:lnSpc>
                          <a:spcPct val="107000"/>
                        </a:lnSpc>
                        <a:spcBef>
                          <a:spcPts val="0"/>
                        </a:spcBef>
                        <a:spcAft>
                          <a:spcPts val="0"/>
                        </a:spcAft>
                      </a:pPr>
                      <a:r>
                        <a:rPr lang="en-US" sz="1800" kern="1200" dirty="0" smtClean="0">
                          <a:effectLst/>
                        </a:rPr>
                        <a:t>Revised contract</a:t>
                      </a:r>
                      <a:r>
                        <a:rPr lang="en-US" sz="1800" kern="1200" baseline="0" dirty="0" smtClean="0">
                          <a:effectLst/>
                        </a:rPr>
                        <a:t> terms</a:t>
                      </a:r>
                      <a:r>
                        <a:rPr lang="en-US" sz="1800" kern="12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2664" marR="72664" marT="36032" marB="360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alpha val="59000"/>
                      </a:schemeClr>
                    </a:solidFill>
                  </a:tcPr>
                </a:tc>
                <a:tc>
                  <a:txBody>
                    <a:bodyPr/>
                    <a:lstStyle/>
                    <a:p>
                      <a:pPr marL="0" marR="0">
                        <a:lnSpc>
                          <a:spcPct val="107000"/>
                        </a:lnSpc>
                        <a:spcBef>
                          <a:spcPts val="0"/>
                        </a:spcBef>
                        <a:spcAft>
                          <a:spcPts val="0"/>
                        </a:spcAft>
                      </a:pPr>
                      <a:r>
                        <a:rPr lang="en-US" sz="1800" kern="1200" dirty="0" smtClean="0">
                          <a:effectLst/>
                        </a:rPr>
                        <a:t>Revised </a:t>
                      </a:r>
                      <a:r>
                        <a:rPr lang="en-US" sz="1800" kern="1200" dirty="0">
                          <a:effectLst/>
                        </a:rPr>
                        <a:t>policies and procedures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2664" marR="72664" marT="36032" marB="360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alpha val="59000"/>
                      </a:schemeClr>
                    </a:solidFill>
                  </a:tcPr>
                </a:tc>
                <a:tc>
                  <a:txBody>
                    <a:bodyPr/>
                    <a:lstStyle/>
                    <a:p>
                      <a:pPr marL="0" marR="0">
                        <a:lnSpc>
                          <a:spcPct val="107000"/>
                        </a:lnSpc>
                        <a:spcBef>
                          <a:spcPts val="0"/>
                        </a:spcBef>
                        <a:spcAft>
                          <a:spcPts val="0"/>
                        </a:spcAft>
                      </a:pPr>
                      <a:r>
                        <a:rPr lang="en-US" sz="1800" kern="1200" dirty="0" smtClean="0">
                          <a:effectLst/>
                        </a:rPr>
                        <a:t>Sanctioned </a:t>
                      </a:r>
                      <a:r>
                        <a:rPr lang="en-US" sz="1800" kern="1200" dirty="0">
                          <a:effectLst/>
                        </a:rPr>
                        <a:t>workforce members involved (including up to termination)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2664" marR="72664" marT="36032" marB="360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alpha val="59000"/>
                      </a:schemeClr>
                    </a:solidFill>
                  </a:tcPr>
                </a:tc>
                <a:extLst>
                  <a:ext uri="{0D108BD9-81ED-4DB2-BD59-A6C34878D82A}">
                    <a16:rowId xmlns:a16="http://schemas.microsoft.com/office/drawing/2014/main" val="2279492071"/>
                  </a:ext>
                </a:extLst>
              </a:tr>
              <a:tr h="661864">
                <a:tc>
                  <a:txBody>
                    <a:bodyPr/>
                    <a:lstStyle/>
                    <a:p>
                      <a:pPr marL="0" marR="0">
                        <a:lnSpc>
                          <a:spcPct val="107000"/>
                        </a:lnSpc>
                        <a:spcBef>
                          <a:spcPts val="0"/>
                        </a:spcBef>
                        <a:spcAft>
                          <a:spcPts val="0"/>
                        </a:spcAft>
                      </a:pPr>
                      <a:r>
                        <a:rPr lang="en-US" sz="1800" kern="1200">
                          <a:effectLst/>
                        </a:rPr>
                        <a:t>  Took steps to mitigate harm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2664" marR="72664" marT="36032" marB="360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alpha val="59000"/>
                      </a:schemeClr>
                    </a:solidFill>
                  </a:tcPr>
                </a:tc>
                <a:tc>
                  <a:txBody>
                    <a:bodyPr/>
                    <a:lstStyle/>
                    <a:p>
                      <a:pPr marL="0" marR="0">
                        <a:lnSpc>
                          <a:spcPct val="107000"/>
                        </a:lnSpc>
                        <a:spcBef>
                          <a:spcPts val="0"/>
                        </a:spcBef>
                        <a:spcAft>
                          <a:spcPts val="0"/>
                        </a:spcAft>
                      </a:pPr>
                      <a:r>
                        <a:rPr lang="en-US" sz="1800" kern="1200" dirty="0" smtClean="0">
                          <a:effectLst/>
                        </a:rPr>
                        <a:t>Trained </a:t>
                      </a:r>
                      <a:r>
                        <a:rPr lang="en-US" sz="1800" kern="1200" dirty="0">
                          <a:effectLst/>
                        </a:rPr>
                        <a:t>or retrained workforce members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2664" marR="72664" marT="36032" marB="360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alpha val="59000"/>
                      </a:schemeClr>
                    </a:solidFill>
                  </a:tcPr>
                </a:tc>
                <a:tc>
                  <a:txBody>
                    <a:bodyPr/>
                    <a:lstStyle/>
                    <a:p>
                      <a:pPr marL="0" marR="0">
                        <a:lnSpc>
                          <a:spcPct val="107000"/>
                        </a:lnSpc>
                        <a:spcBef>
                          <a:spcPts val="0"/>
                        </a:spcBef>
                        <a:spcAft>
                          <a:spcPts val="0"/>
                        </a:spcAft>
                      </a:pPr>
                      <a:r>
                        <a:rPr lang="en-US" sz="1800" kern="1200" dirty="0">
                          <a:effectLst/>
                        </a:rPr>
                        <a:t>Other Mitigation Actions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2664" marR="72664" marT="36032" marB="36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alpha val="59000"/>
                      </a:schemeClr>
                    </a:solidFill>
                  </a:tcPr>
                </a:tc>
                <a:extLst>
                  <a:ext uri="{0D108BD9-81ED-4DB2-BD59-A6C34878D82A}">
                    <a16:rowId xmlns:a16="http://schemas.microsoft.com/office/drawing/2014/main" val="2601426123"/>
                  </a:ext>
                </a:extLst>
              </a:tr>
            </a:tbl>
          </a:graphicData>
        </a:graphic>
      </p:graphicFrame>
    </p:spTree>
    <p:extLst>
      <p:ext uri="{BB962C8B-B14F-4D97-AF65-F5344CB8AC3E}">
        <p14:creationId xmlns:p14="http://schemas.microsoft.com/office/powerpoint/2010/main" val="2088827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Breach Analysis - How do you identify a breach?</a:t>
            </a:r>
          </a:p>
        </p:txBody>
      </p:sp>
      <p:sp>
        <p:nvSpPr>
          <p:cNvPr id="3" name="Content Placeholder 2"/>
          <p:cNvSpPr>
            <a:spLocks noGrp="1"/>
          </p:cNvSpPr>
          <p:nvPr>
            <p:ph idx="1"/>
          </p:nvPr>
        </p:nvSpPr>
        <p:spPr/>
        <p:txBody>
          <a:bodyPr/>
          <a:lstStyle/>
          <a:p>
            <a:r>
              <a:rPr lang="en-US" dirty="0" smtClean="0"/>
              <a:t>Risk of Harm analysis – in current and new law</a:t>
            </a:r>
          </a:p>
          <a:p>
            <a:pPr marL="0" indent="0">
              <a:buNone/>
            </a:pPr>
            <a:endParaRPr lang="en-US" dirty="0" smtClean="0"/>
          </a:p>
          <a:p>
            <a:r>
              <a:rPr lang="en-US" dirty="0" smtClean="0"/>
              <a:t>“</a:t>
            </a:r>
            <a:r>
              <a:rPr lang="en-US" dirty="0"/>
              <a:t>Notice is not required if the breach of the security of the system is not reasonably likely to subject consumers to a </a:t>
            </a:r>
            <a:r>
              <a:rPr lang="en-US" dirty="0">
                <a:solidFill>
                  <a:srgbClr val="FFFF00"/>
                </a:solidFill>
              </a:rPr>
              <a:t>risk of harm</a:t>
            </a:r>
            <a:r>
              <a:rPr lang="en-US" dirty="0" smtClean="0"/>
              <a:t>.”</a:t>
            </a:r>
            <a:endParaRPr lang="en-US" dirty="0"/>
          </a:p>
        </p:txBody>
      </p:sp>
    </p:spTree>
    <p:extLst>
      <p:ext uri="{BB962C8B-B14F-4D97-AF65-F5344CB8AC3E}">
        <p14:creationId xmlns:p14="http://schemas.microsoft.com/office/powerpoint/2010/main" val="26941597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a:t>
            </a:r>
            <a:endParaRPr lang="en-US" dirty="0"/>
          </a:p>
        </p:txBody>
      </p:sp>
      <p:sp>
        <p:nvSpPr>
          <p:cNvPr id="3" name="Content Placeholder 2"/>
          <p:cNvSpPr>
            <a:spLocks noGrp="1"/>
          </p:cNvSpPr>
          <p:nvPr>
            <p:ph idx="1"/>
          </p:nvPr>
        </p:nvSpPr>
        <p:spPr/>
        <p:txBody>
          <a:bodyPr/>
          <a:lstStyle/>
          <a:p>
            <a:r>
              <a:rPr lang="en-US" dirty="0"/>
              <a:t>Reduces time for notification of affected individuals from 45 days to 30 </a:t>
            </a:r>
            <a:r>
              <a:rPr lang="en-US" dirty="0" smtClean="0"/>
              <a:t>days</a:t>
            </a:r>
          </a:p>
          <a:p>
            <a:pPr marL="0" indent="0">
              <a:buNone/>
            </a:pPr>
            <a:endParaRPr lang="en-US" dirty="0" smtClean="0"/>
          </a:p>
          <a:p>
            <a:r>
              <a:rPr lang="en-US" dirty="0" smtClean="0"/>
              <a:t>Maintains the exception for compliance of HIPAA -notice in 60 days (See Sec. 6 in bill)                        </a:t>
            </a:r>
            <a:endParaRPr lang="en-US" dirty="0"/>
          </a:p>
          <a:p>
            <a:endParaRPr lang="en-US" dirty="0"/>
          </a:p>
        </p:txBody>
      </p:sp>
    </p:spTree>
    <p:extLst>
      <p:ext uri="{BB962C8B-B14F-4D97-AF65-F5344CB8AC3E}">
        <p14:creationId xmlns:p14="http://schemas.microsoft.com/office/powerpoint/2010/main" val="10628446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Notification Requirements – 1071</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Plain language</a:t>
            </a:r>
          </a:p>
          <a:p>
            <a:r>
              <a:rPr lang="en-US" dirty="0" smtClean="0"/>
              <a:t>Name and contact information of reporting agency</a:t>
            </a:r>
          </a:p>
          <a:p>
            <a:r>
              <a:rPr lang="en-US" dirty="0" smtClean="0"/>
              <a:t>List of types of Personal Information exposed</a:t>
            </a:r>
          </a:p>
          <a:p>
            <a:r>
              <a:rPr lang="en-US" dirty="0" smtClean="0"/>
              <a:t>“Timeframe of exposure” – </a:t>
            </a:r>
          </a:p>
          <a:p>
            <a:pPr lvl="1"/>
            <a:r>
              <a:rPr lang="en-US" dirty="0" smtClean="0"/>
              <a:t>Date of </a:t>
            </a:r>
            <a:r>
              <a:rPr lang="en-US" dirty="0" smtClean="0"/>
              <a:t>breach </a:t>
            </a:r>
            <a:r>
              <a:rPr lang="en-US" dirty="0" smtClean="0"/>
              <a:t>and </a:t>
            </a:r>
          </a:p>
          <a:p>
            <a:pPr lvl="1"/>
            <a:r>
              <a:rPr lang="en-US" dirty="0" smtClean="0"/>
              <a:t>Date of discovery of the breach</a:t>
            </a:r>
          </a:p>
          <a:p>
            <a:r>
              <a:rPr lang="en-US" dirty="0" smtClean="0"/>
              <a:t>Toll-free numbers and addresses of the major credit reporting agencies</a:t>
            </a:r>
          </a:p>
          <a:p>
            <a:endParaRPr lang="en-US" dirty="0"/>
          </a:p>
        </p:txBody>
      </p:sp>
    </p:spTree>
    <p:extLst>
      <p:ext uri="{BB962C8B-B14F-4D97-AF65-F5344CB8AC3E}">
        <p14:creationId xmlns:p14="http://schemas.microsoft.com/office/powerpoint/2010/main" val="1126726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Substitute House Bill 1071</a:t>
            </a:r>
            <a:endParaRPr lang="en-US" dirty="0"/>
          </a:p>
        </p:txBody>
      </p:sp>
      <p:sp>
        <p:nvSpPr>
          <p:cNvPr id="3" name="Content Placeholder 2"/>
          <p:cNvSpPr>
            <a:spLocks noGrp="1"/>
          </p:cNvSpPr>
          <p:nvPr>
            <p:ph idx="1"/>
          </p:nvPr>
        </p:nvSpPr>
        <p:spPr/>
        <p:txBody>
          <a:bodyPr/>
          <a:lstStyle/>
          <a:p>
            <a:r>
              <a:rPr lang="en-US" dirty="0" smtClean="0"/>
              <a:t>AGO request legislation for the 2019 legislative session</a:t>
            </a:r>
          </a:p>
          <a:p>
            <a:r>
              <a:rPr lang="en-US" dirty="0" smtClean="0"/>
              <a:t>Title – Protecting Personal Information</a:t>
            </a:r>
          </a:p>
          <a:p>
            <a:r>
              <a:rPr lang="en-US" dirty="0"/>
              <a:t>T</a:t>
            </a:r>
            <a:r>
              <a:rPr lang="en-US" dirty="0" smtClean="0"/>
              <a:t>o be codified at RCW 42.56.590 and RCW 19.255</a:t>
            </a:r>
          </a:p>
          <a:p>
            <a:pPr lvl="1"/>
            <a:r>
              <a:rPr lang="en-US" dirty="0" smtClean="0"/>
              <a:t>Personal Information – Notice of Security Breaches</a:t>
            </a:r>
          </a:p>
          <a:p>
            <a:pPr lvl="1"/>
            <a:endParaRPr lang="en-US" dirty="0" smtClean="0"/>
          </a:p>
          <a:p>
            <a:r>
              <a:rPr lang="en-US" dirty="0" smtClean="0"/>
              <a:t>Passed Senate and House </a:t>
            </a:r>
            <a:r>
              <a:rPr lang="en-US" i="1" dirty="0" smtClean="0"/>
              <a:t>unanimously</a:t>
            </a:r>
          </a:p>
          <a:p>
            <a:pPr lvl="1"/>
            <a:r>
              <a:rPr lang="en-US" dirty="0" smtClean="0"/>
              <a:t>Senate final passage - </a:t>
            </a:r>
            <a:r>
              <a:rPr lang="en-US" dirty="0"/>
              <a:t>yeas, 46; nays, </a:t>
            </a:r>
            <a:r>
              <a:rPr lang="en-US" dirty="0" smtClean="0"/>
              <a:t>0; </a:t>
            </a:r>
            <a:r>
              <a:rPr lang="en-US" dirty="0"/>
              <a:t>excused, 3</a:t>
            </a:r>
            <a:endParaRPr lang="en-US" dirty="0" smtClean="0"/>
          </a:p>
          <a:p>
            <a:pPr lvl="1"/>
            <a:r>
              <a:rPr lang="en-US" dirty="0" smtClean="0"/>
              <a:t>House final passage – yeas, 96</a:t>
            </a:r>
            <a:r>
              <a:rPr lang="en-US" dirty="0"/>
              <a:t>; nays, 0; </a:t>
            </a:r>
            <a:r>
              <a:rPr lang="en-US" dirty="0" smtClean="0"/>
              <a:t>excused</a:t>
            </a:r>
            <a:r>
              <a:rPr lang="en-US" dirty="0"/>
              <a:t>, </a:t>
            </a:r>
            <a:r>
              <a:rPr lang="en-US" dirty="0" smtClean="0"/>
              <a:t>2</a:t>
            </a:r>
          </a:p>
          <a:p>
            <a:pPr lvl="1"/>
            <a:r>
              <a:rPr lang="en-US" dirty="0" smtClean="0"/>
              <a:t>Signed by Governor – May 7, 2019</a:t>
            </a:r>
          </a:p>
        </p:txBody>
      </p:sp>
    </p:spTree>
    <p:extLst>
      <p:ext uri="{BB962C8B-B14F-4D97-AF65-F5344CB8AC3E}">
        <p14:creationId xmlns:p14="http://schemas.microsoft.com/office/powerpoint/2010/main" val="36283065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Delays for notification</a:t>
            </a:r>
            <a:endParaRPr lang="en-US" dirty="0"/>
          </a:p>
        </p:txBody>
      </p:sp>
      <p:sp>
        <p:nvSpPr>
          <p:cNvPr id="3" name="Content Placeholder 2"/>
          <p:cNvSpPr>
            <a:spLocks noGrp="1"/>
          </p:cNvSpPr>
          <p:nvPr>
            <p:ph idx="1"/>
          </p:nvPr>
        </p:nvSpPr>
        <p:spPr/>
        <p:txBody>
          <a:bodyPr/>
          <a:lstStyle/>
          <a:p>
            <a:r>
              <a:rPr lang="en-US" dirty="0" smtClean="0"/>
              <a:t>Law enforcement </a:t>
            </a:r>
          </a:p>
          <a:p>
            <a:pPr lvl="1"/>
            <a:r>
              <a:rPr lang="en-US" dirty="0" smtClean="0"/>
              <a:t>Notice may be delayed if notice would impede a criminal investigation (this determination must be made by the law enforcement agency)</a:t>
            </a:r>
          </a:p>
          <a:p>
            <a:pPr marL="457200" lvl="1" indent="0">
              <a:buNone/>
            </a:pPr>
            <a:endParaRPr lang="en-US" dirty="0"/>
          </a:p>
          <a:p>
            <a:r>
              <a:rPr lang="en-US" dirty="0" smtClean="0"/>
              <a:t>Translation</a:t>
            </a:r>
          </a:p>
          <a:p>
            <a:pPr lvl="1"/>
            <a:r>
              <a:rPr lang="en-US" dirty="0" smtClean="0"/>
              <a:t>An </a:t>
            </a:r>
            <a:r>
              <a:rPr lang="en-US" dirty="0"/>
              <a:t>agency may delay notification to the consumer for up to an additional fourteen days to allow for notification to be translated into the primary language of the affected consumers.</a:t>
            </a:r>
          </a:p>
          <a:p>
            <a:endParaRPr lang="en-US" dirty="0" smtClean="0"/>
          </a:p>
        </p:txBody>
      </p:sp>
    </p:spTree>
    <p:extLst>
      <p:ext uri="{BB962C8B-B14F-4D97-AF65-F5344CB8AC3E}">
        <p14:creationId xmlns:p14="http://schemas.microsoft.com/office/powerpoint/2010/main" val="25999476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Substitute Service of Notice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Substitute </a:t>
            </a:r>
            <a:r>
              <a:rPr lang="en-US" dirty="0"/>
              <a:t>notice, if the agency demonstrates that the </a:t>
            </a:r>
            <a:r>
              <a:rPr lang="en-US" dirty="0" smtClean="0"/>
              <a:t>cost of </a:t>
            </a:r>
            <a:r>
              <a:rPr lang="en-US" dirty="0"/>
              <a:t>providing notice would </a:t>
            </a:r>
            <a:r>
              <a:rPr lang="en-US" dirty="0">
                <a:solidFill>
                  <a:srgbClr val="FFFF00"/>
                </a:solidFill>
              </a:rPr>
              <a:t>exceed two hundred fifty thousand </a:t>
            </a:r>
            <a:r>
              <a:rPr lang="en-US" dirty="0" smtClean="0">
                <a:solidFill>
                  <a:srgbClr val="FFFF00"/>
                </a:solidFill>
              </a:rPr>
              <a:t>dollars</a:t>
            </a:r>
            <a:r>
              <a:rPr lang="en-US" dirty="0" smtClean="0"/>
              <a:t>, or </a:t>
            </a:r>
            <a:r>
              <a:rPr lang="en-US" dirty="0"/>
              <a:t>that the affected class of subject persons to be notified </a:t>
            </a:r>
            <a:r>
              <a:rPr lang="en-US" dirty="0" smtClean="0"/>
              <a:t>exceeds </a:t>
            </a:r>
            <a:r>
              <a:rPr lang="en-US" dirty="0" smtClean="0">
                <a:solidFill>
                  <a:srgbClr val="FFFF00"/>
                </a:solidFill>
              </a:rPr>
              <a:t>five </a:t>
            </a:r>
            <a:r>
              <a:rPr lang="en-US" dirty="0">
                <a:solidFill>
                  <a:srgbClr val="FFFF00"/>
                </a:solidFill>
              </a:rPr>
              <a:t>hundred thousand</a:t>
            </a:r>
            <a:r>
              <a:rPr lang="en-US" dirty="0"/>
              <a:t>, or the agency does not have sufficient </a:t>
            </a:r>
            <a:r>
              <a:rPr lang="en-US" dirty="0" smtClean="0"/>
              <a:t>contact information</a:t>
            </a:r>
            <a:r>
              <a:rPr lang="en-US" dirty="0"/>
              <a:t>. </a:t>
            </a:r>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5948990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Substitute Service of Notice</a:t>
            </a:r>
            <a:endParaRPr lang="en-US" dirty="0"/>
          </a:p>
        </p:txBody>
      </p:sp>
      <p:sp>
        <p:nvSpPr>
          <p:cNvPr id="3" name="Content Placeholder 2"/>
          <p:cNvSpPr>
            <a:spLocks noGrp="1"/>
          </p:cNvSpPr>
          <p:nvPr>
            <p:ph idx="1"/>
          </p:nvPr>
        </p:nvSpPr>
        <p:spPr/>
        <p:txBody>
          <a:bodyPr/>
          <a:lstStyle/>
          <a:p>
            <a:r>
              <a:rPr lang="en-US" dirty="0"/>
              <a:t>Substitute notice shall consist of all of the following</a:t>
            </a:r>
            <a:r>
              <a:rPr lang="en-US" dirty="0" smtClean="0"/>
              <a:t>:</a:t>
            </a:r>
          </a:p>
          <a:p>
            <a:endParaRPr lang="en-US" dirty="0"/>
          </a:p>
          <a:p>
            <a:pPr lvl="1"/>
            <a:r>
              <a:rPr lang="en-US" dirty="0"/>
              <a:t>Email notice when the agency has an email address for the subject persons</a:t>
            </a:r>
            <a:r>
              <a:rPr lang="en-US" dirty="0" smtClean="0"/>
              <a:t>;</a:t>
            </a:r>
          </a:p>
          <a:p>
            <a:pPr lvl="1"/>
            <a:endParaRPr lang="en-US" dirty="0"/>
          </a:p>
          <a:p>
            <a:pPr lvl="1"/>
            <a:r>
              <a:rPr lang="en-US" dirty="0"/>
              <a:t>Conspicuous posting of the notice on the agency's web site page, if the agency maintains one; </a:t>
            </a:r>
            <a:r>
              <a:rPr lang="en-US" dirty="0" smtClean="0">
                <a:solidFill>
                  <a:srgbClr val="FFFF00"/>
                </a:solidFill>
              </a:rPr>
              <a:t>and</a:t>
            </a:r>
          </a:p>
          <a:p>
            <a:pPr lvl="1"/>
            <a:endParaRPr lang="en-US" dirty="0">
              <a:solidFill>
                <a:srgbClr val="FFFF00"/>
              </a:solidFill>
            </a:endParaRPr>
          </a:p>
          <a:p>
            <a:pPr lvl="1"/>
            <a:r>
              <a:rPr lang="en-US" dirty="0"/>
              <a:t>Notification to major statewide media.</a:t>
            </a:r>
          </a:p>
        </p:txBody>
      </p:sp>
    </p:spTree>
    <p:extLst>
      <p:ext uri="{BB962C8B-B14F-4D97-AF65-F5344CB8AC3E}">
        <p14:creationId xmlns:p14="http://schemas.microsoft.com/office/powerpoint/2010/main" val="185289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Insufficient contact information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An </a:t>
            </a:r>
            <a:r>
              <a:rPr lang="en-US" dirty="0"/>
              <a:t>agency that maintains its own </a:t>
            </a:r>
            <a:r>
              <a:rPr lang="en-US" dirty="0" smtClean="0">
                <a:solidFill>
                  <a:srgbClr val="FFFF00"/>
                </a:solidFill>
              </a:rPr>
              <a:t>notification procedures </a:t>
            </a:r>
            <a:r>
              <a:rPr lang="en-US" dirty="0"/>
              <a:t>as part of an information security policy for </a:t>
            </a:r>
            <a:r>
              <a:rPr lang="en-US" dirty="0" smtClean="0"/>
              <a:t>the treatment </a:t>
            </a:r>
            <a:r>
              <a:rPr lang="en-US" dirty="0"/>
              <a:t>of personal information and is otherwise consistent </a:t>
            </a:r>
            <a:r>
              <a:rPr lang="en-US" dirty="0" smtClean="0"/>
              <a:t>with the </a:t>
            </a:r>
            <a:r>
              <a:rPr lang="en-US" dirty="0"/>
              <a:t>timing requirements of this section is in compliance with </a:t>
            </a:r>
            <a:r>
              <a:rPr lang="en-US" dirty="0" smtClean="0"/>
              <a:t>the notification </a:t>
            </a:r>
            <a:r>
              <a:rPr lang="en-US" dirty="0"/>
              <a:t>requirements of this section if it notifies </a:t>
            </a:r>
            <a:r>
              <a:rPr lang="en-US" dirty="0" smtClean="0"/>
              <a:t>subject persons </a:t>
            </a:r>
            <a:r>
              <a:rPr lang="en-US" dirty="0"/>
              <a:t>in accordance with its policies in the event of a breach </a:t>
            </a:r>
            <a:r>
              <a:rPr lang="en-US" dirty="0" smtClean="0"/>
              <a:t>of security </a:t>
            </a:r>
            <a:r>
              <a:rPr lang="en-US" dirty="0"/>
              <a:t>of the system.</a:t>
            </a:r>
          </a:p>
        </p:txBody>
      </p:sp>
    </p:spTree>
    <p:extLst>
      <p:ext uri="{BB962C8B-B14F-4D97-AF65-F5344CB8AC3E}">
        <p14:creationId xmlns:p14="http://schemas.microsoft.com/office/powerpoint/2010/main" val="3687852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Notice</a:t>
            </a:r>
            <a:endParaRPr lang="en-US" dirty="0"/>
          </a:p>
        </p:txBody>
      </p:sp>
      <p:sp>
        <p:nvSpPr>
          <p:cNvPr id="3" name="Content Placeholder 2"/>
          <p:cNvSpPr>
            <a:spLocks noGrp="1"/>
          </p:cNvSpPr>
          <p:nvPr>
            <p:ph idx="1"/>
          </p:nvPr>
        </p:nvSpPr>
        <p:spPr/>
        <p:txBody>
          <a:bodyPr/>
          <a:lstStyle/>
          <a:p>
            <a:r>
              <a:rPr lang="en-US" dirty="0" smtClean="0"/>
              <a:t>Written notice</a:t>
            </a:r>
          </a:p>
          <a:p>
            <a:r>
              <a:rPr lang="en-US" dirty="0" smtClean="0"/>
              <a:t>Electronic notice (consumer must consent)</a:t>
            </a:r>
          </a:p>
          <a:p>
            <a:r>
              <a:rPr lang="en-US" dirty="0" smtClean="0"/>
              <a:t>Substitute notice</a:t>
            </a:r>
          </a:p>
          <a:p>
            <a:pPr marL="0" indent="0">
              <a:buNone/>
            </a:pPr>
            <a:endParaRPr lang="en-US" dirty="0"/>
          </a:p>
        </p:txBody>
      </p:sp>
    </p:spTree>
    <p:extLst>
      <p:ext uri="{BB962C8B-B14F-4D97-AF65-F5344CB8AC3E}">
        <p14:creationId xmlns:p14="http://schemas.microsoft.com/office/powerpoint/2010/main" val="27216440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 to AGO – If over 500</a:t>
            </a:r>
            <a:endParaRPr lang="en-US" dirty="0"/>
          </a:p>
        </p:txBody>
      </p:sp>
      <p:sp>
        <p:nvSpPr>
          <p:cNvPr id="3" name="Content Placeholder 2"/>
          <p:cNvSpPr>
            <a:spLocks noGrp="1"/>
          </p:cNvSpPr>
          <p:nvPr>
            <p:ph idx="1"/>
          </p:nvPr>
        </p:nvSpPr>
        <p:spPr/>
        <p:txBody>
          <a:bodyPr/>
          <a:lstStyle/>
          <a:p>
            <a:r>
              <a:rPr lang="en-US" dirty="0" smtClean="0"/>
              <a:t>Must be within 30 days and include:</a:t>
            </a:r>
          </a:p>
          <a:p>
            <a:pPr lvl="1"/>
            <a:r>
              <a:rPr lang="en-US" dirty="0" smtClean="0"/>
              <a:t>Number of Washington residents affected by the breach (or estimate if exact number is unknown)</a:t>
            </a:r>
          </a:p>
          <a:p>
            <a:pPr lvl="1"/>
            <a:r>
              <a:rPr lang="en-US" dirty="0" smtClean="0"/>
              <a:t>List of type of PI exposed</a:t>
            </a:r>
          </a:p>
          <a:p>
            <a:pPr lvl="1"/>
            <a:r>
              <a:rPr lang="en-US" dirty="0" smtClean="0"/>
              <a:t>“Time frame of exposure” (date of breach and date of discovery)</a:t>
            </a:r>
          </a:p>
          <a:p>
            <a:pPr lvl="1"/>
            <a:r>
              <a:rPr lang="en-US" dirty="0" smtClean="0"/>
              <a:t>Summary of steps taken to contain breach (e.g. mitigation)</a:t>
            </a:r>
          </a:p>
          <a:p>
            <a:pPr lvl="1"/>
            <a:r>
              <a:rPr lang="en-US" dirty="0" smtClean="0"/>
              <a:t>Sample copy of your notification letter</a:t>
            </a:r>
          </a:p>
          <a:p>
            <a:pPr lvl="1"/>
            <a:r>
              <a:rPr lang="en-US" dirty="0" smtClean="0"/>
              <a:t>Updates to AGO required if any information is unknown at time notice is due</a:t>
            </a:r>
          </a:p>
          <a:p>
            <a:endParaRPr lang="en-US" dirty="0"/>
          </a:p>
        </p:txBody>
      </p:sp>
    </p:spTree>
    <p:extLst>
      <p:ext uri="{BB962C8B-B14F-4D97-AF65-F5344CB8AC3E}">
        <p14:creationId xmlns:p14="http://schemas.microsoft.com/office/powerpoint/2010/main" val="13126026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Notice</a:t>
            </a:r>
            <a:endParaRPr lang="en-US" dirty="0"/>
          </a:p>
        </p:txBody>
      </p:sp>
      <p:pic>
        <p:nvPicPr>
          <p:cNvPr id="5" name="Content Placeholder 4"/>
          <p:cNvPicPr>
            <a:picLocks noGrp="1" noChangeAspect="1"/>
          </p:cNvPicPr>
          <p:nvPr>
            <p:ph sz="half" idx="1"/>
          </p:nvPr>
        </p:nvPicPr>
        <p:blipFill>
          <a:blip r:embed="rId2"/>
          <a:stretch>
            <a:fillRect/>
          </a:stretch>
        </p:blipFill>
        <p:spPr>
          <a:xfrm>
            <a:off x="681038" y="2354846"/>
            <a:ext cx="4697412" cy="3562771"/>
          </a:xfrm>
          <a:prstGeom prst="rect">
            <a:avLst/>
          </a:prstGeom>
        </p:spPr>
      </p:pic>
      <p:pic>
        <p:nvPicPr>
          <p:cNvPr id="6" name="Content Placeholder 5"/>
          <p:cNvPicPr>
            <a:picLocks noGrp="1" noChangeAspect="1"/>
          </p:cNvPicPr>
          <p:nvPr>
            <p:ph sz="half" idx="2"/>
          </p:nvPr>
        </p:nvPicPr>
        <p:blipFill>
          <a:blip r:embed="rId3"/>
          <a:stretch>
            <a:fillRect/>
          </a:stretch>
        </p:blipFill>
        <p:spPr>
          <a:xfrm>
            <a:off x="5852969" y="2336800"/>
            <a:ext cx="4183349" cy="3598863"/>
          </a:xfrm>
          <a:prstGeom prst="rect">
            <a:avLst/>
          </a:prstGeom>
        </p:spPr>
      </p:pic>
    </p:spTree>
    <p:extLst>
      <p:ext uri="{BB962C8B-B14F-4D97-AF65-F5344CB8AC3E}">
        <p14:creationId xmlns:p14="http://schemas.microsoft.com/office/powerpoint/2010/main" val="24744955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new in SHB 1071 but does not apply to state and local government – </a:t>
            </a:r>
            <a:r>
              <a:rPr lang="en-US" sz="3200" dirty="0" smtClean="0"/>
              <a:t>only RCW 19.255</a:t>
            </a:r>
            <a:endParaRPr lang="en-US" sz="3200" dirty="0"/>
          </a:p>
        </p:txBody>
      </p:sp>
      <p:sp>
        <p:nvSpPr>
          <p:cNvPr id="3" name="Content Placeholder 2"/>
          <p:cNvSpPr>
            <a:spLocks noGrp="1"/>
          </p:cNvSpPr>
          <p:nvPr>
            <p:ph sz="half" idx="1"/>
          </p:nvPr>
        </p:nvSpPr>
        <p:spPr/>
        <p:txBody>
          <a:bodyPr>
            <a:normAutofit fontScale="70000" lnSpcReduction="20000"/>
          </a:bodyPr>
          <a:lstStyle/>
          <a:p>
            <a:r>
              <a:rPr lang="en-US" dirty="0"/>
              <a:t>(d)(i) If the breach of the security of the system involves </a:t>
            </a:r>
            <a:r>
              <a:rPr lang="en-US" dirty="0" smtClean="0"/>
              <a:t>personal </a:t>
            </a:r>
            <a:r>
              <a:rPr lang="en-US" dirty="0"/>
              <a:t>information including a user name or password, notice may </a:t>
            </a:r>
            <a:r>
              <a:rPr lang="en-US" dirty="0" smtClean="0"/>
              <a:t>be </a:t>
            </a:r>
            <a:r>
              <a:rPr lang="en-US" dirty="0"/>
              <a:t>provided electronically or by email. The notice must comply with </a:t>
            </a:r>
            <a:r>
              <a:rPr lang="en-US" dirty="0" smtClean="0"/>
              <a:t>subsections </a:t>
            </a:r>
            <a:r>
              <a:rPr lang="en-US" dirty="0"/>
              <a:t>(6), (7), and (8) of this section and must inform the </a:t>
            </a:r>
            <a:r>
              <a:rPr lang="en-US" dirty="0" smtClean="0"/>
              <a:t>person </a:t>
            </a:r>
            <a:r>
              <a:rPr lang="en-US" dirty="0"/>
              <a:t>whose personal information has been breached to promptly </a:t>
            </a:r>
            <a:r>
              <a:rPr lang="en-US" dirty="0" smtClean="0"/>
              <a:t> </a:t>
            </a:r>
            <a:r>
              <a:rPr lang="en-US" dirty="0"/>
              <a:t>change his or her password and security question or answer, as </a:t>
            </a:r>
            <a:r>
              <a:rPr lang="en-US" dirty="0" smtClean="0"/>
              <a:t>applicable</a:t>
            </a:r>
            <a:r>
              <a:rPr lang="en-US" dirty="0"/>
              <a:t>, or to take other appropriate steps to protect the online </a:t>
            </a:r>
            <a:r>
              <a:rPr lang="en-US" dirty="0" smtClean="0"/>
              <a:t>account </a:t>
            </a:r>
            <a:r>
              <a:rPr lang="en-US" dirty="0"/>
              <a:t>with the person or business and all other online accounts </a:t>
            </a:r>
            <a:r>
              <a:rPr lang="en-US" dirty="0" smtClean="0"/>
              <a:t>for </a:t>
            </a:r>
            <a:r>
              <a:rPr lang="en-US" dirty="0"/>
              <a:t>which the person whose personal information has been breached uses the same user name or email address and password or security question or answer;</a:t>
            </a:r>
          </a:p>
        </p:txBody>
      </p:sp>
      <p:sp>
        <p:nvSpPr>
          <p:cNvPr id="4" name="Content Placeholder 3"/>
          <p:cNvSpPr>
            <a:spLocks noGrp="1"/>
          </p:cNvSpPr>
          <p:nvPr>
            <p:ph sz="half" idx="2"/>
          </p:nvPr>
        </p:nvSpPr>
        <p:spPr/>
        <p:txBody>
          <a:bodyPr>
            <a:normAutofit fontScale="70000" lnSpcReduction="20000"/>
          </a:bodyPr>
          <a:lstStyle/>
          <a:p>
            <a:r>
              <a:rPr lang="en-US" dirty="0"/>
              <a:t>(ii) However, when the breach of the security of the </a:t>
            </a:r>
            <a:r>
              <a:rPr lang="en-US" dirty="0" smtClean="0"/>
              <a:t>system </a:t>
            </a:r>
            <a:r>
              <a:rPr lang="en-US" dirty="0"/>
              <a:t>involves </a:t>
            </a:r>
            <a:r>
              <a:rPr lang="en-US" dirty="0" smtClean="0"/>
              <a:t>login credentials </a:t>
            </a:r>
            <a:r>
              <a:rPr lang="en-US" dirty="0"/>
              <a:t>of an email account furnished by the </a:t>
            </a:r>
            <a:r>
              <a:rPr lang="en-US" dirty="0" smtClean="0"/>
              <a:t>person </a:t>
            </a:r>
            <a:r>
              <a:rPr lang="en-US" dirty="0"/>
              <a:t>or </a:t>
            </a:r>
            <a:r>
              <a:rPr lang="en-US" dirty="0" smtClean="0"/>
              <a:t>business</a:t>
            </a:r>
            <a:r>
              <a:rPr lang="en-US" dirty="0"/>
              <a:t>, the person or business may not provide the </a:t>
            </a:r>
            <a:r>
              <a:rPr lang="en-US" dirty="0" smtClean="0"/>
              <a:t>notification </a:t>
            </a:r>
            <a:r>
              <a:rPr lang="en-US" dirty="0"/>
              <a:t>to that email address, but must provide notice using </a:t>
            </a:r>
            <a:r>
              <a:rPr lang="en-US" dirty="0" smtClean="0"/>
              <a:t>another </a:t>
            </a:r>
            <a:r>
              <a:rPr lang="en-US" dirty="0"/>
              <a:t>method described in this subsection (4). The notice </a:t>
            </a:r>
            <a:r>
              <a:rPr lang="en-US" dirty="0" smtClean="0"/>
              <a:t>must… </a:t>
            </a:r>
            <a:r>
              <a:rPr lang="en-US" dirty="0"/>
              <a:t>inform the person whose personal information has been breached to </a:t>
            </a:r>
            <a:r>
              <a:rPr lang="en-US" dirty="0" smtClean="0"/>
              <a:t>promptly </a:t>
            </a:r>
            <a:r>
              <a:rPr lang="en-US" dirty="0"/>
              <a:t>change his or her password and security question or answer</a:t>
            </a:r>
            <a:r>
              <a:rPr lang="en-US" dirty="0" smtClean="0"/>
              <a:t>, </a:t>
            </a:r>
            <a:r>
              <a:rPr lang="en-US" dirty="0"/>
              <a:t>or to take other appropriate steps to protect the </a:t>
            </a:r>
            <a:r>
              <a:rPr lang="en-US" dirty="0" smtClean="0"/>
              <a:t>online </a:t>
            </a:r>
            <a:r>
              <a:rPr lang="en-US" dirty="0"/>
              <a:t>account with the person or business and all other online </a:t>
            </a:r>
            <a:r>
              <a:rPr lang="en-US" dirty="0" smtClean="0"/>
              <a:t> </a:t>
            </a:r>
            <a:r>
              <a:rPr lang="en-US" dirty="0"/>
              <a:t>accounts for which the person whose personal information has been </a:t>
            </a:r>
            <a:r>
              <a:rPr lang="en-US" dirty="0" smtClean="0"/>
              <a:t>breached </a:t>
            </a:r>
            <a:r>
              <a:rPr lang="en-US" dirty="0"/>
              <a:t>uses the same user name or email address and password or security question or answer.</a:t>
            </a:r>
          </a:p>
        </p:txBody>
      </p:sp>
    </p:spTree>
    <p:extLst>
      <p:ext uri="{BB962C8B-B14F-4D97-AF65-F5344CB8AC3E}">
        <p14:creationId xmlns:p14="http://schemas.microsoft.com/office/powerpoint/2010/main" val="16271228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is new in SHB 1071 but does not apply to state and local government – </a:t>
            </a:r>
            <a:r>
              <a:rPr lang="en-US" sz="3200" dirty="0"/>
              <a:t>only RCW 19.255</a:t>
            </a:r>
            <a:endParaRPr lang="en-US" dirty="0"/>
          </a:p>
        </p:txBody>
      </p:sp>
      <p:sp>
        <p:nvSpPr>
          <p:cNvPr id="3" name="Content Placeholder 2"/>
          <p:cNvSpPr>
            <a:spLocks noGrp="1"/>
          </p:cNvSpPr>
          <p:nvPr>
            <p:ph sz="half" idx="1"/>
          </p:nvPr>
        </p:nvSpPr>
        <p:spPr/>
        <p:txBody>
          <a:bodyPr/>
          <a:lstStyle/>
          <a:p>
            <a:r>
              <a:rPr lang="en-US" dirty="0" smtClean="0"/>
              <a:t>If user name and password compromised </a:t>
            </a:r>
            <a:r>
              <a:rPr lang="en-US" dirty="0" smtClean="0"/>
              <a:t>businesses </a:t>
            </a:r>
            <a:r>
              <a:rPr lang="en-US" dirty="0" smtClean="0"/>
              <a:t>can still notify by email but need to recommend individual change password or security questions and answers</a:t>
            </a:r>
          </a:p>
        </p:txBody>
      </p:sp>
      <p:sp>
        <p:nvSpPr>
          <p:cNvPr id="4" name="Content Placeholder 3"/>
          <p:cNvSpPr>
            <a:spLocks noGrp="1"/>
          </p:cNvSpPr>
          <p:nvPr>
            <p:ph sz="half" idx="2"/>
          </p:nvPr>
        </p:nvSpPr>
        <p:spPr/>
        <p:txBody>
          <a:bodyPr/>
          <a:lstStyle/>
          <a:p>
            <a:r>
              <a:rPr lang="en-US" dirty="0" smtClean="0"/>
              <a:t>However if login credentials are breached businesses CANNOT notify by email but still must notify by other approved method and </a:t>
            </a:r>
            <a:r>
              <a:rPr lang="en-US" dirty="0"/>
              <a:t>recommend individual change password or security questions and answers</a:t>
            </a:r>
          </a:p>
          <a:p>
            <a:endParaRPr lang="en-US" dirty="0"/>
          </a:p>
        </p:txBody>
      </p:sp>
      <p:sp>
        <p:nvSpPr>
          <p:cNvPr id="5" name="Rectangle 4"/>
          <p:cNvSpPr/>
          <p:nvPr/>
        </p:nvSpPr>
        <p:spPr>
          <a:xfrm>
            <a:off x="1441525" y="5152913"/>
            <a:ext cx="7917628" cy="1323191"/>
          </a:xfrm>
          <a:prstGeom prst="rect">
            <a:avLst/>
          </a:prstGeom>
          <a:solidFill>
            <a:srgbClr val="4F6A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Also </a:t>
            </a:r>
            <a:r>
              <a:rPr lang="en-US" dirty="0" smtClean="0"/>
              <a:t>must recommend </a:t>
            </a:r>
            <a:r>
              <a:rPr lang="en-US" dirty="0"/>
              <a:t>changing for all other </a:t>
            </a:r>
            <a:r>
              <a:rPr lang="en-US" dirty="0" smtClean="0"/>
              <a:t>online accounts </a:t>
            </a:r>
            <a:r>
              <a:rPr lang="en-US" dirty="0"/>
              <a:t>you may use </a:t>
            </a:r>
            <a:r>
              <a:rPr lang="en-US" dirty="0" smtClean="0"/>
              <a:t>same email, password, </a:t>
            </a:r>
            <a:r>
              <a:rPr lang="en-US" dirty="0"/>
              <a:t>and security questions and answers.</a:t>
            </a:r>
          </a:p>
        </p:txBody>
      </p:sp>
    </p:spTree>
    <p:extLst>
      <p:ext uri="{BB962C8B-B14F-4D97-AF65-F5344CB8AC3E}">
        <p14:creationId xmlns:p14="http://schemas.microsoft.com/office/powerpoint/2010/main" val="9020703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for Breaches</a:t>
            </a:r>
            <a:endParaRPr lang="en-US" dirty="0"/>
          </a:p>
        </p:txBody>
      </p:sp>
      <p:pic>
        <p:nvPicPr>
          <p:cNvPr id="5" name="Picture 4"/>
          <p:cNvPicPr>
            <a:picLocks noChangeAspect="1"/>
          </p:cNvPicPr>
          <p:nvPr/>
        </p:nvPicPr>
        <p:blipFill>
          <a:blip r:embed="rId2"/>
          <a:stretch>
            <a:fillRect/>
          </a:stretch>
        </p:blipFill>
        <p:spPr>
          <a:xfrm>
            <a:off x="288662" y="2213004"/>
            <a:ext cx="8107679" cy="1374018"/>
          </a:xfrm>
          <a:prstGeom prst="rect">
            <a:avLst/>
          </a:prstGeom>
        </p:spPr>
      </p:pic>
      <p:pic>
        <p:nvPicPr>
          <p:cNvPr id="6" name="Picture 5"/>
          <p:cNvPicPr>
            <a:picLocks noChangeAspect="1"/>
          </p:cNvPicPr>
          <p:nvPr/>
        </p:nvPicPr>
        <p:blipFill>
          <a:blip r:embed="rId3"/>
          <a:stretch>
            <a:fillRect/>
          </a:stretch>
        </p:blipFill>
        <p:spPr>
          <a:xfrm>
            <a:off x="517429" y="4456011"/>
            <a:ext cx="6638925" cy="10763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p:cNvPicPr>
            <a:picLocks noChangeAspect="1"/>
          </p:cNvPicPr>
          <p:nvPr/>
        </p:nvPicPr>
        <p:blipFill>
          <a:blip r:embed="rId4"/>
          <a:stretch>
            <a:fillRect/>
          </a:stretch>
        </p:blipFill>
        <p:spPr>
          <a:xfrm>
            <a:off x="5138791" y="3357267"/>
            <a:ext cx="6515100" cy="1009650"/>
          </a:xfrm>
          <a:prstGeom prst="rect">
            <a:avLst/>
          </a:prstGeom>
        </p:spPr>
      </p:pic>
      <p:pic>
        <p:nvPicPr>
          <p:cNvPr id="13" name="Content Placeholder 12"/>
          <p:cNvPicPr>
            <a:picLocks noGrp="1" noChangeAspect="1"/>
          </p:cNvPicPr>
          <p:nvPr>
            <p:ph idx="1"/>
          </p:nvPr>
        </p:nvPicPr>
        <p:blipFill>
          <a:blip r:embed="rId5"/>
          <a:stretch>
            <a:fillRect/>
          </a:stretch>
        </p:blipFill>
        <p:spPr>
          <a:xfrm>
            <a:off x="359513" y="3676116"/>
            <a:ext cx="4779278" cy="803297"/>
          </a:xfrm>
          <a:prstGeom prst="rect">
            <a:avLst/>
          </a:prstGeom>
        </p:spPr>
      </p:pic>
      <p:pic>
        <p:nvPicPr>
          <p:cNvPr id="12" name="Picture 11"/>
          <p:cNvPicPr>
            <a:picLocks noChangeAspect="1"/>
          </p:cNvPicPr>
          <p:nvPr/>
        </p:nvPicPr>
        <p:blipFill>
          <a:blip r:embed="rId6"/>
          <a:stretch>
            <a:fillRect/>
          </a:stretch>
        </p:blipFill>
        <p:spPr>
          <a:xfrm>
            <a:off x="1999129" y="5621431"/>
            <a:ext cx="10005520" cy="1123780"/>
          </a:xfrm>
          <a:prstGeom prst="rect">
            <a:avLst/>
          </a:prstGeom>
        </p:spPr>
      </p:pic>
      <p:pic>
        <p:nvPicPr>
          <p:cNvPr id="14" name="Picture 13"/>
          <p:cNvPicPr>
            <a:picLocks noChangeAspect="1"/>
          </p:cNvPicPr>
          <p:nvPr/>
        </p:nvPicPr>
        <p:blipFill>
          <a:blip r:embed="rId7"/>
          <a:stretch>
            <a:fillRect/>
          </a:stretch>
        </p:blipFill>
        <p:spPr>
          <a:xfrm>
            <a:off x="7314270" y="4593474"/>
            <a:ext cx="4629705" cy="759560"/>
          </a:xfrm>
          <a:prstGeom prst="rect">
            <a:avLst/>
          </a:prstGeom>
        </p:spPr>
      </p:pic>
    </p:spTree>
    <p:extLst>
      <p:ext uri="{BB962C8B-B14F-4D97-AF65-F5344CB8AC3E}">
        <p14:creationId xmlns:p14="http://schemas.microsoft.com/office/powerpoint/2010/main" val="4029179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Substitute House Bill 1071</a:t>
            </a:r>
          </a:p>
        </p:txBody>
      </p:sp>
      <p:sp>
        <p:nvSpPr>
          <p:cNvPr id="3" name="Content Placeholder 2"/>
          <p:cNvSpPr>
            <a:spLocks noGrp="1"/>
          </p:cNvSpPr>
          <p:nvPr>
            <p:ph idx="1"/>
          </p:nvPr>
        </p:nvSpPr>
        <p:spPr/>
        <p:txBody>
          <a:bodyPr/>
          <a:lstStyle/>
          <a:p>
            <a:r>
              <a:rPr lang="en-US" dirty="0" smtClean="0"/>
              <a:t>Sections 1 through 4 apply to private industry and is codified under RCW 19.255</a:t>
            </a:r>
          </a:p>
          <a:p>
            <a:endParaRPr lang="en-US" dirty="0"/>
          </a:p>
          <a:p>
            <a:r>
              <a:rPr lang="en-US" dirty="0" smtClean="0"/>
              <a:t>Sections 5 through 7 modifies  42.56.590 and applies to state and local governments</a:t>
            </a:r>
          </a:p>
          <a:p>
            <a:endParaRPr lang="en-US" dirty="0"/>
          </a:p>
          <a:p>
            <a:endParaRPr lang="en-US" dirty="0" smtClean="0"/>
          </a:p>
        </p:txBody>
      </p:sp>
    </p:spTree>
    <p:extLst>
      <p:ext uri="{BB962C8B-B14F-4D97-AF65-F5344CB8AC3E}">
        <p14:creationId xmlns:p14="http://schemas.microsoft.com/office/powerpoint/2010/main" val="34765909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Consequences for Breaches</a:t>
            </a:r>
          </a:p>
        </p:txBody>
      </p:sp>
      <p:sp>
        <p:nvSpPr>
          <p:cNvPr id="3" name="Content Placeholder 2"/>
          <p:cNvSpPr>
            <a:spLocks noGrp="1"/>
          </p:cNvSpPr>
          <p:nvPr>
            <p:ph idx="1"/>
          </p:nvPr>
        </p:nvSpPr>
        <p:spPr/>
        <p:txBody>
          <a:bodyPr>
            <a:normAutofit/>
          </a:bodyPr>
          <a:lstStyle/>
          <a:p>
            <a:r>
              <a:rPr lang="en-US" dirty="0"/>
              <a:t>V</a:t>
            </a:r>
            <a:r>
              <a:rPr lang="en-US" dirty="0" smtClean="0"/>
              <a:t>iolations </a:t>
            </a:r>
            <a:r>
              <a:rPr lang="en-US" dirty="0"/>
              <a:t>of RCW 19.255 can result in violations of Consumer Protection Act (CPA) enforced by the AGO; CPA </a:t>
            </a:r>
            <a:r>
              <a:rPr lang="en-US" dirty="0" smtClean="0"/>
              <a:t>is not </a:t>
            </a:r>
            <a:r>
              <a:rPr lang="en-US" dirty="0"/>
              <a:t>incorporated in </a:t>
            </a:r>
            <a:r>
              <a:rPr lang="en-US" dirty="0" smtClean="0"/>
              <a:t>42.56.590 </a:t>
            </a:r>
            <a:r>
              <a:rPr lang="en-US" dirty="0"/>
              <a:t>– however civil </a:t>
            </a:r>
            <a:r>
              <a:rPr lang="en-US" dirty="0" smtClean="0"/>
              <a:t>actions by individuals are allowed:</a:t>
            </a:r>
          </a:p>
          <a:p>
            <a:endParaRPr lang="en-US" dirty="0" smtClean="0"/>
          </a:p>
          <a:p>
            <a:pPr lvl="1"/>
            <a:r>
              <a:rPr lang="en-US" dirty="0" smtClean="0"/>
              <a:t>Any </a:t>
            </a:r>
            <a:r>
              <a:rPr lang="en-US" dirty="0"/>
              <a:t>consumer injured by a violation of RCW 42.56.590 </a:t>
            </a:r>
            <a:r>
              <a:rPr lang="en-US" dirty="0" smtClean="0"/>
              <a:t>may institute </a:t>
            </a:r>
            <a:r>
              <a:rPr lang="en-US" dirty="0"/>
              <a:t>a civil action to recover </a:t>
            </a:r>
            <a:r>
              <a:rPr lang="en-US" dirty="0" smtClean="0"/>
              <a:t>damages.</a:t>
            </a:r>
            <a:endParaRPr lang="en-US" dirty="0"/>
          </a:p>
          <a:p>
            <a:pPr lvl="1"/>
            <a:r>
              <a:rPr lang="en-US" dirty="0" smtClean="0"/>
              <a:t>Any </a:t>
            </a:r>
            <a:r>
              <a:rPr lang="en-US" dirty="0"/>
              <a:t>agency that violates, proposes to violate, or </a:t>
            </a:r>
            <a:r>
              <a:rPr lang="en-US" dirty="0" smtClean="0"/>
              <a:t>has violated </a:t>
            </a:r>
            <a:r>
              <a:rPr lang="en-US" dirty="0"/>
              <a:t>RCW 42.56.590 may be </a:t>
            </a:r>
            <a:r>
              <a:rPr lang="en-US" dirty="0" smtClean="0"/>
              <a:t>enjoined.</a:t>
            </a:r>
            <a:endParaRPr lang="en-US" dirty="0"/>
          </a:p>
          <a:p>
            <a:pPr lvl="1"/>
            <a:r>
              <a:rPr lang="en-US" dirty="0" smtClean="0"/>
              <a:t>The </a:t>
            </a:r>
            <a:r>
              <a:rPr lang="en-US" dirty="0"/>
              <a:t>rights and remedies available under RCW 42.56.590 </a:t>
            </a:r>
            <a:r>
              <a:rPr lang="en-US" dirty="0" smtClean="0"/>
              <a:t>are cumulative </a:t>
            </a:r>
            <a:r>
              <a:rPr lang="en-US" dirty="0"/>
              <a:t>to each other and to any other rights and </a:t>
            </a:r>
            <a:r>
              <a:rPr lang="en-US" dirty="0" smtClean="0"/>
              <a:t>remedies available </a:t>
            </a:r>
            <a:r>
              <a:rPr lang="en-US" dirty="0"/>
              <a:t>under law</a:t>
            </a:r>
            <a:r>
              <a:rPr lang="en-US" dirty="0" smtClean="0"/>
              <a:t>.  </a:t>
            </a:r>
            <a:endParaRPr lang="en-US" dirty="0"/>
          </a:p>
        </p:txBody>
      </p:sp>
    </p:spTree>
    <p:extLst>
      <p:ext uri="{BB962C8B-B14F-4D97-AF65-F5344CB8AC3E}">
        <p14:creationId xmlns:p14="http://schemas.microsoft.com/office/powerpoint/2010/main" val="23518283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Dilemmas with the new law</a:t>
            </a:r>
            <a:endParaRPr lang="en-US" dirty="0"/>
          </a:p>
        </p:txBody>
      </p:sp>
      <p:sp>
        <p:nvSpPr>
          <p:cNvPr id="3" name="Content Placeholder 2"/>
          <p:cNvSpPr>
            <a:spLocks noGrp="1"/>
          </p:cNvSpPr>
          <p:nvPr>
            <p:ph idx="1"/>
          </p:nvPr>
        </p:nvSpPr>
        <p:spPr/>
        <p:txBody>
          <a:bodyPr/>
          <a:lstStyle/>
          <a:p>
            <a:r>
              <a:rPr lang="en-US" dirty="0" smtClean="0"/>
              <a:t>Public Records Act</a:t>
            </a:r>
          </a:p>
          <a:p>
            <a:r>
              <a:rPr lang="en-US" dirty="0" smtClean="0"/>
              <a:t>Identity Theft</a:t>
            </a:r>
            <a:endParaRPr lang="en-US" dirty="0"/>
          </a:p>
        </p:txBody>
      </p:sp>
    </p:spTree>
    <p:extLst>
      <p:ext uri="{BB962C8B-B14F-4D97-AF65-F5344CB8AC3E}">
        <p14:creationId xmlns:p14="http://schemas.microsoft.com/office/powerpoint/2010/main" val="31790201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Dilemmas with the Public Records Act and 1071</a:t>
            </a:r>
            <a:endParaRPr lang="en-US" dirty="0"/>
          </a:p>
        </p:txBody>
      </p:sp>
      <p:sp>
        <p:nvSpPr>
          <p:cNvPr id="3" name="Content Placeholder 2"/>
          <p:cNvSpPr>
            <a:spLocks noGrp="1"/>
          </p:cNvSpPr>
          <p:nvPr>
            <p:ph idx="1"/>
          </p:nvPr>
        </p:nvSpPr>
        <p:spPr/>
        <p:txBody>
          <a:bodyPr>
            <a:normAutofit/>
          </a:bodyPr>
          <a:lstStyle/>
          <a:p>
            <a:r>
              <a:rPr lang="en-US" dirty="0" smtClean="0"/>
              <a:t>Date of birth  and driver’s license numbers are not exempt from disclosure under the Public </a:t>
            </a:r>
            <a:r>
              <a:rPr lang="en-US" dirty="0"/>
              <a:t>R</a:t>
            </a:r>
            <a:r>
              <a:rPr lang="en-US" dirty="0" smtClean="0"/>
              <a:t>ecords </a:t>
            </a:r>
            <a:r>
              <a:rPr lang="en-US" dirty="0"/>
              <a:t>A</a:t>
            </a:r>
            <a:r>
              <a:rPr lang="en-US" dirty="0" smtClean="0"/>
              <a:t>ct in all cases, however, these are data elements that require notification if breached.</a:t>
            </a:r>
          </a:p>
          <a:p>
            <a:pPr marL="0" indent="0">
              <a:buNone/>
            </a:pPr>
            <a:endParaRPr lang="en-US" dirty="0"/>
          </a:p>
          <a:p>
            <a:pPr marL="0" indent="0">
              <a:buNone/>
            </a:pPr>
            <a:r>
              <a:rPr lang="en-US" dirty="0" smtClean="0"/>
              <a:t>Law provides this exclusion for personal information:</a:t>
            </a:r>
            <a:endParaRPr lang="en-US" dirty="0"/>
          </a:p>
          <a:p>
            <a:pPr marL="0" indent="0">
              <a:buNone/>
            </a:pPr>
            <a:r>
              <a:rPr lang="en-US" dirty="0" smtClean="0">
                <a:solidFill>
                  <a:srgbClr val="FFFF00"/>
                </a:solidFill>
              </a:rPr>
              <a:t>“Personal </a:t>
            </a:r>
            <a:r>
              <a:rPr lang="en-US" dirty="0">
                <a:solidFill>
                  <a:srgbClr val="FFFF00"/>
                </a:solidFill>
              </a:rPr>
              <a:t>information does not include publicly </a:t>
            </a:r>
            <a:r>
              <a:rPr lang="en-US" dirty="0" smtClean="0">
                <a:solidFill>
                  <a:srgbClr val="FFFF00"/>
                </a:solidFill>
              </a:rPr>
              <a:t>available information </a:t>
            </a:r>
            <a:r>
              <a:rPr lang="en-US" dirty="0">
                <a:solidFill>
                  <a:srgbClr val="FFFF00"/>
                </a:solidFill>
              </a:rPr>
              <a:t>that is lawfully made available to the general </a:t>
            </a:r>
            <a:r>
              <a:rPr lang="en-US" dirty="0" smtClean="0">
                <a:solidFill>
                  <a:srgbClr val="FFFF00"/>
                </a:solidFill>
              </a:rPr>
              <a:t>public from </a:t>
            </a:r>
            <a:r>
              <a:rPr lang="en-US" dirty="0">
                <a:solidFill>
                  <a:srgbClr val="FFFF00"/>
                </a:solidFill>
              </a:rPr>
              <a:t>federal, state, or local government records</a:t>
            </a:r>
            <a:r>
              <a:rPr lang="en-US" dirty="0" smtClean="0">
                <a:solidFill>
                  <a:srgbClr val="FFFF00"/>
                </a:solidFill>
              </a:rPr>
              <a:t>.”</a:t>
            </a:r>
            <a:endParaRPr lang="en-US" dirty="0">
              <a:solidFill>
                <a:srgbClr val="FFFF00"/>
              </a:solidFill>
            </a:endParaRPr>
          </a:p>
        </p:txBody>
      </p:sp>
    </p:spTree>
    <p:extLst>
      <p:ext uri="{BB962C8B-B14F-4D97-AF65-F5344CB8AC3E}">
        <p14:creationId xmlns:p14="http://schemas.microsoft.com/office/powerpoint/2010/main" val="25491266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Dilemmas with the Public Records Act and 1071</a:t>
            </a:r>
          </a:p>
        </p:txBody>
      </p:sp>
      <p:sp>
        <p:nvSpPr>
          <p:cNvPr id="3" name="Content Placeholder 2"/>
          <p:cNvSpPr>
            <a:spLocks noGrp="1"/>
          </p:cNvSpPr>
          <p:nvPr>
            <p:ph idx="1"/>
          </p:nvPr>
        </p:nvSpPr>
        <p:spPr/>
        <p:txBody>
          <a:bodyPr>
            <a:normAutofit fontScale="92500" lnSpcReduction="10000"/>
          </a:bodyPr>
          <a:lstStyle/>
          <a:p>
            <a:r>
              <a:rPr lang="en-US" dirty="0" smtClean="0"/>
              <a:t>Example – </a:t>
            </a:r>
          </a:p>
          <a:p>
            <a:r>
              <a:rPr lang="en-US" dirty="0" smtClean="0"/>
              <a:t>A public record request asks for contractor or bid documents and those records include a contractor’s driver’s license number.</a:t>
            </a:r>
          </a:p>
          <a:p>
            <a:r>
              <a:rPr lang="en-US" dirty="0" smtClean="0"/>
              <a:t>DSHS does not have an exemption to redact that DL#</a:t>
            </a:r>
          </a:p>
          <a:p>
            <a:r>
              <a:rPr lang="en-US" dirty="0" smtClean="0"/>
              <a:t>We no longer rely on 42.56.230(7)(a) based on Doe(s) v. Pierce County v. Zink (although it is an unpublished Div. II opinion Aug. 2018)</a:t>
            </a:r>
          </a:p>
          <a:p>
            <a:r>
              <a:rPr lang="en-US" sz="1900" dirty="0"/>
              <a:t>…RCW 42.56.230(7)(a), was intended to prevent the release of actual information submitted to the Department of Licensing. Additionally, in interpreting the PRA, we read its exemptions narrowly. </a:t>
            </a:r>
            <a:r>
              <a:rPr lang="en-US" sz="1900" i="1" dirty="0"/>
              <a:t>Resident Action Council</a:t>
            </a:r>
            <a:r>
              <a:rPr lang="en-US" sz="1900" dirty="0"/>
              <a:t>, 177 Wn.2d at 431. For these reasons, we interpret the personal information exemption, RCW 42.56.230(7)(a), as exempting </a:t>
            </a:r>
            <a:r>
              <a:rPr lang="en-US" sz="1900" dirty="0">
                <a:solidFill>
                  <a:srgbClr val="FFFF00"/>
                </a:solidFill>
              </a:rPr>
              <a:t>only covered personal information actually submitted as part of an </a:t>
            </a:r>
            <a:r>
              <a:rPr lang="en-US" sz="1900" dirty="0" smtClean="0">
                <a:solidFill>
                  <a:srgbClr val="FFFF00"/>
                </a:solidFill>
              </a:rPr>
              <a:t>application </a:t>
            </a:r>
            <a:r>
              <a:rPr lang="en-US" sz="1900" dirty="0">
                <a:solidFill>
                  <a:srgbClr val="FFFF00"/>
                </a:solidFill>
              </a:rPr>
              <a:t>for a driver’s license or </a:t>
            </a:r>
            <a:r>
              <a:rPr lang="en-US" sz="1900" dirty="0" err="1">
                <a:solidFill>
                  <a:srgbClr val="FFFF00"/>
                </a:solidFill>
              </a:rPr>
              <a:t>identicard</a:t>
            </a:r>
            <a:r>
              <a:rPr lang="en-US" sz="1900" dirty="0">
                <a:solidFill>
                  <a:srgbClr val="FFFF00"/>
                </a:solidFill>
              </a:rPr>
              <a:t>.</a:t>
            </a:r>
          </a:p>
          <a:p>
            <a:endParaRPr lang="en-US" dirty="0" smtClean="0"/>
          </a:p>
          <a:p>
            <a:pPr marL="0" indent="0">
              <a:buNone/>
            </a:pPr>
            <a:endParaRPr lang="en-US" dirty="0"/>
          </a:p>
        </p:txBody>
      </p:sp>
    </p:spTree>
    <p:extLst>
      <p:ext uri="{BB962C8B-B14F-4D97-AF65-F5344CB8AC3E}">
        <p14:creationId xmlns:p14="http://schemas.microsoft.com/office/powerpoint/2010/main" val="289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Theft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Personal Information also means:</a:t>
            </a:r>
            <a:endParaRPr lang="en-US" dirty="0"/>
          </a:p>
          <a:p>
            <a:pPr marL="0" indent="0">
              <a:buNone/>
            </a:pPr>
            <a:r>
              <a:rPr lang="en-US" dirty="0" smtClean="0"/>
              <a:t>Any </a:t>
            </a:r>
            <a:r>
              <a:rPr lang="en-US" dirty="0"/>
              <a:t>of the data elements or any combination of the </a:t>
            </a:r>
            <a:r>
              <a:rPr lang="en-US" dirty="0" smtClean="0"/>
              <a:t>data elements </a:t>
            </a:r>
            <a:r>
              <a:rPr lang="en-US" dirty="0"/>
              <a:t>described in (a)(i) of this subsection without </a:t>
            </a:r>
            <a:r>
              <a:rPr lang="en-US" dirty="0" smtClean="0"/>
              <a:t>the consumer's </a:t>
            </a:r>
            <a:r>
              <a:rPr lang="en-US" dirty="0"/>
              <a:t>first name or first initial and last name </a:t>
            </a:r>
            <a:r>
              <a:rPr lang="en-US" dirty="0" smtClean="0"/>
              <a:t>if:</a:t>
            </a:r>
            <a:endParaRPr lang="en-US" dirty="0"/>
          </a:p>
          <a:p>
            <a:r>
              <a:rPr lang="en-US" dirty="0"/>
              <a:t>(A) </a:t>
            </a:r>
            <a:r>
              <a:rPr lang="en-US" dirty="0" smtClean="0"/>
              <a:t>[it’s not encrypted] and</a:t>
            </a:r>
            <a:endParaRPr lang="en-US" dirty="0"/>
          </a:p>
          <a:p>
            <a:r>
              <a:rPr lang="en-US" dirty="0"/>
              <a:t>(B) The data element or combination of data elements would </a:t>
            </a:r>
            <a:r>
              <a:rPr lang="en-US" dirty="0" smtClean="0"/>
              <a:t>enable a </a:t>
            </a:r>
            <a:r>
              <a:rPr lang="en-US" dirty="0"/>
              <a:t>person to commit identity theft against a consumer.</a:t>
            </a:r>
          </a:p>
        </p:txBody>
      </p:sp>
    </p:spTree>
    <p:extLst>
      <p:ext uri="{BB962C8B-B14F-4D97-AF65-F5344CB8AC3E}">
        <p14:creationId xmlns:p14="http://schemas.microsoft.com/office/powerpoint/2010/main" val="38164991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Concepts</a:t>
            </a:r>
            <a:endParaRPr lang="en-US" dirty="0"/>
          </a:p>
        </p:txBody>
      </p:sp>
      <p:sp>
        <p:nvSpPr>
          <p:cNvPr id="3" name="Content Placeholder 2"/>
          <p:cNvSpPr>
            <a:spLocks noGrp="1"/>
          </p:cNvSpPr>
          <p:nvPr>
            <p:ph idx="1"/>
          </p:nvPr>
        </p:nvSpPr>
        <p:spPr/>
        <p:txBody>
          <a:bodyPr/>
          <a:lstStyle/>
          <a:p>
            <a:r>
              <a:rPr lang="en-US" dirty="0" smtClean="0"/>
              <a:t>Expansion of Personal Information definition</a:t>
            </a:r>
          </a:p>
          <a:p>
            <a:r>
              <a:rPr lang="en-US" dirty="0" smtClean="0"/>
              <a:t>Breach Analysis – How do you identify a breach</a:t>
            </a:r>
          </a:p>
          <a:p>
            <a:r>
              <a:rPr lang="en-US" dirty="0" smtClean="0"/>
              <a:t>Notification Requirements</a:t>
            </a:r>
          </a:p>
          <a:p>
            <a:r>
              <a:rPr lang="en-US" dirty="0" smtClean="0"/>
              <a:t>Potential Consequences </a:t>
            </a:r>
          </a:p>
          <a:p>
            <a:r>
              <a:rPr lang="en-US" dirty="0" smtClean="0"/>
              <a:t>Dilemmas with implementation</a:t>
            </a:r>
          </a:p>
          <a:p>
            <a:endParaRPr lang="en-US" dirty="0" smtClean="0"/>
          </a:p>
          <a:p>
            <a:endParaRPr lang="en-US" dirty="0"/>
          </a:p>
        </p:txBody>
      </p:sp>
    </p:spTree>
    <p:extLst>
      <p:ext uri="{BB962C8B-B14F-4D97-AF65-F5344CB8AC3E}">
        <p14:creationId xmlns:p14="http://schemas.microsoft.com/office/powerpoint/2010/main" val="9405890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Questions</a:t>
            </a:r>
            <a:endParaRPr lang="en-US" b="1" dirty="0"/>
          </a:p>
        </p:txBody>
      </p:sp>
      <p:pic>
        <p:nvPicPr>
          <p:cNvPr id="6" name="Picture Placeholder 5" descr="File:Question-mark.jpg - Wikimedia Commons"/>
          <p:cNvPicPr>
            <a:picLocks noGrp="1" noChangeAspect="1"/>
          </p:cNvPicPr>
          <p:nvPr>
            <p:ph type="pic" idx="1"/>
          </p:nvPr>
        </p:nvPicPr>
        <p:blipFill rotWithShape="1">
          <a:blip r:embed="rId2" cstate="print">
            <a:extLst>
              <a:ext uri="{28A0092B-C50C-407E-A947-70E740481C1C}">
                <a14:useLocalDpi xmlns:a14="http://schemas.microsoft.com/office/drawing/2010/main" val="0"/>
              </a:ext>
            </a:extLst>
          </a:blip>
          <a:srcRect l="-4863" t="762" r="-9143" b="1222"/>
          <a:stretch/>
        </p:blipFill>
        <p:spPr>
          <a:xfrm>
            <a:off x="4818197" y="2214389"/>
            <a:ext cx="5177007" cy="4450815"/>
          </a:xfrm>
        </p:spPr>
      </p:pic>
      <p:sp>
        <p:nvSpPr>
          <p:cNvPr id="4" name="Text Placeholder 3"/>
          <p:cNvSpPr>
            <a:spLocks noGrp="1"/>
          </p:cNvSpPr>
          <p:nvPr>
            <p:ph type="body" sz="half" idx="2"/>
          </p:nvPr>
        </p:nvSpPr>
        <p:spPr>
          <a:xfrm>
            <a:off x="330506" y="2336873"/>
            <a:ext cx="4226073" cy="3599315"/>
          </a:xfrm>
        </p:spPr>
        <p:txBody>
          <a:bodyPr/>
          <a:lstStyle/>
          <a:p>
            <a:r>
              <a:rPr lang="en-US" sz="2000" b="1" dirty="0" smtClean="0"/>
              <a:t>Kathryn Ruckle</a:t>
            </a:r>
          </a:p>
          <a:p>
            <a:r>
              <a:rPr lang="en-US" sz="2000" b="1" dirty="0" smtClean="0"/>
              <a:t>DSHS Privacy Officer</a:t>
            </a:r>
          </a:p>
          <a:p>
            <a:r>
              <a:rPr lang="en-US" sz="2000" b="1" u="sng" dirty="0"/>
              <a:t>dshsprivacyofficer@dshs.wa.gov</a:t>
            </a:r>
          </a:p>
          <a:p>
            <a:r>
              <a:rPr lang="en-US" sz="2000" b="1" dirty="0" smtClean="0"/>
              <a:t>360-902-7802</a:t>
            </a:r>
          </a:p>
          <a:p>
            <a:endParaRPr lang="en-US" dirty="0"/>
          </a:p>
        </p:txBody>
      </p:sp>
    </p:spTree>
    <p:extLst>
      <p:ext uri="{BB962C8B-B14F-4D97-AF65-F5344CB8AC3E}">
        <p14:creationId xmlns:p14="http://schemas.microsoft.com/office/powerpoint/2010/main" val="3086181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Substitute House Bill 1071</a:t>
            </a:r>
          </a:p>
        </p:txBody>
      </p:sp>
      <p:sp>
        <p:nvSpPr>
          <p:cNvPr id="3" name="Content Placeholder 2"/>
          <p:cNvSpPr>
            <a:spLocks noGrp="1"/>
          </p:cNvSpPr>
          <p:nvPr>
            <p:ph idx="1"/>
          </p:nvPr>
        </p:nvSpPr>
        <p:spPr/>
        <p:txBody>
          <a:bodyPr/>
          <a:lstStyle/>
          <a:p>
            <a:r>
              <a:rPr lang="en-US" sz="2800" dirty="0" smtClean="0"/>
              <a:t>Main changes in legislation from current law:</a:t>
            </a:r>
          </a:p>
          <a:p>
            <a:pPr lvl="1">
              <a:spcAft>
                <a:spcPts val="1200"/>
              </a:spcAft>
            </a:pPr>
            <a:r>
              <a:rPr lang="en-US" sz="2400" dirty="0" smtClean="0"/>
              <a:t>Expands definition of Personal Information</a:t>
            </a:r>
          </a:p>
          <a:p>
            <a:pPr lvl="1">
              <a:spcAft>
                <a:spcPts val="1200"/>
              </a:spcAft>
            </a:pPr>
            <a:r>
              <a:rPr lang="en-US" sz="2400" dirty="0" smtClean="0"/>
              <a:t>Reduces time for notification of affected individuals from 45 days to 30 days</a:t>
            </a:r>
          </a:p>
          <a:p>
            <a:pPr lvl="1">
              <a:spcAft>
                <a:spcPts val="1200"/>
              </a:spcAft>
            </a:pPr>
            <a:r>
              <a:rPr lang="en-US" sz="2400" dirty="0" smtClean="0"/>
              <a:t>Reduces time for notification to the AGO to 30 days</a:t>
            </a:r>
          </a:p>
          <a:p>
            <a:pPr lvl="1">
              <a:spcAft>
                <a:spcPts val="1200"/>
              </a:spcAft>
            </a:pPr>
            <a:r>
              <a:rPr lang="en-US" sz="2400" dirty="0" smtClean="0"/>
              <a:t>Specifies more information that the AGO needs to be notified about (see Section 5(7)(a))</a:t>
            </a:r>
          </a:p>
          <a:p>
            <a:pPr lvl="1"/>
            <a:endParaRPr lang="en-US" dirty="0" smtClean="0"/>
          </a:p>
          <a:p>
            <a:endParaRPr lang="en-US" dirty="0"/>
          </a:p>
        </p:txBody>
      </p:sp>
    </p:spTree>
    <p:extLst>
      <p:ext uri="{BB962C8B-B14F-4D97-AF65-F5344CB8AC3E}">
        <p14:creationId xmlns:p14="http://schemas.microsoft.com/office/powerpoint/2010/main" val="1238546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Expansion of Personal Information</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Now-</a:t>
            </a:r>
            <a:endParaRPr lang="en-US" dirty="0"/>
          </a:p>
          <a:p>
            <a:r>
              <a:rPr lang="en-US" dirty="0" smtClean="0"/>
              <a:t>Name in combination with:</a:t>
            </a:r>
            <a:endParaRPr lang="en-US" dirty="0"/>
          </a:p>
        </p:txBody>
      </p:sp>
      <p:sp>
        <p:nvSpPr>
          <p:cNvPr id="4" name="Content Placeholder 3"/>
          <p:cNvSpPr>
            <a:spLocks noGrp="1"/>
          </p:cNvSpPr>
          <p:nvPr>
            <p:ph sz="half" idx="2"/>
          </p:nvPr>
        </p:nvSpPr>
        <p:spPr/>
        <p:txBody>
          <a:bodyPr>
            <a:normAutofit/>
          </a:bodyPr>
          <a:lstStyle/>
          <a:p>
            <a:pPr lvl="1"/>
            <a:r>
              <a:rPr lang="en-US" sz="1300" dirty="0" smtClean="0"/>
              <a:t>SSN;</a:t>
            </a:r>
            <a:endParaRPr lang="en-US" sz="1300" dirty="0"/>
          </a:p>
          <a:p>
            <a:pPr lvl="1"/>
            <a:r>
              <a:rPr lang="en-US" sz="1300" dirty="0"/>
              <a:t>Drivers License # or WA ID </a:t>
            </a:r>
            <a:r>
              <a:rPr lang="en-US" sz="1300" dirty="0" smtClean="0"/>
              <a:t>#;</a:t>
            </a:r>
            <a:endParaRPr lang="en-US" sz="1300" dirty="0"/>
          </a:p>
          <a:p>
            <a:pPr lvl="1"/>
            <a:r>
              <a:rPr lang="en-US" sz="1300" dirty="0"/>
              <a:t>Full account number, credit or debit card number, or any required security code, access code, or password that would permit access to an individual's financial account.</a:t>
            </a:r>
          </a:p>
        </p:txBody>
      </p:sp>
      <p:sp>
        <p:nvSpPr>
          <p:cNvPr id="5" name="Text Placeholder 4"/>
          <p:cNvSpPr>
            <a:spLocks noGrp="1"/>
          </p:cNvSpPr>
          <p:nvPr>
            <p:ph type="body" sz="quarter" idx="3"/>
          </p:nvPr>
        </p:nvSpPr>
        <p:spPr/>
        <p:txBody>
          <a:bodyPr>
            <a:normAutofit fontScale="92500" lnSpcReduction="20000"/>
          </a:bodyPr>
          <a:lstStyle/>
          <a:p>
            <a:r>
              <a:rPr lang="en-US" dirty="0"/>
              <a:t>After March 1, </a:t>
            </a:r>
            <a:r>
              <a:rPr lang="en-US" dirty="0" smtClean="0"/>
              <a:t>2020-</a:t>
            </a:r>
            <a:endParaRPr lang="en-US" dirty="0"/>
          </a:p>
          <a:p>
            <a:r>
              <a:rPr lang="en-US" dirty="0" smtClean="0"/>
              <a:t>Name in combination with:</a:t>
            </a:r>
            <a:endParaRPr lang="en-US" dirty="0"/>
          </a:p>
        </p:txBody>
      </p:sp>
      <p:sp>
        <p:nvSpPr>
          <p:cNvPr id="6" name="Content Placeholder 5"/>
          <p:cNvSpPr>
            <a:spLocks noGrp="1"/>
          </p:cNvSpPr>
          <p:nvPr>
            <p:ph sz="quarter" idx="4"/>
          </p:nvPr>
        </p:nvSpPr>
        <p:spPr>
          <a:xfrm>
            <a:off x="5594123" y="3030008"/>
            <a:ext cx="4700059" cy="3596703"/>
          </a:xfrm>
        </p:spPr>
        <p:txBody>
          <a:bodyPr>
            <a:normAutofit fontScale="55000" lnSpcReduction="20000"/>
          </a:bodyPr>
          <a:lstStyle/>
          <a:p>
            <a:pPr lvl="0"/>
            <a:r>
              <a:rPr lang="en-US" dirty="0"/>
              <a:t>SSN;</a:t>
            </a:r>
          </a:p>
          <a:p>
            <a:pPr lvl="0"/>
            <a:r>
              <a:rPr lang="en-US" dirty="0"/>
              <a:t>Driver's license # or WA ID #; </a:t>
            </a:r>
          </a:p>
          <a:p>
            <a:pPr lvl="0"/>
            <a:r>
              <a:rPr lang="en-US" dirty="0"/>
              <a:t>Account number, credit or debit card number, or any other security code, access code, or password that would permit access to an account;</a:t>
            </a:r>
          </a:p>
          <a:p>
            <a:pPr lvl="0"/>
            <a:r>
              <a:rPr lang="en-US" dirty="0"/>
              <a:t>Full date of birth; </a:t>
            </a:r>
          </a:p>
          <a:p>
            <a:pPr lvl="0"/>
            <a:r>
              <a:rPr lang="en-US" dirty="0"/>
              <a:t>Private key … that is used to authenticate or sign an electronic record;</a:t>
            </a:r>
          </a:p>
          <a:p>
            <a:pPr lvl="0"/>
            <a:r>
              <a:rPr lang="en-US" dirty="0"/>
              <a:t>Student, military, or passport ID #</a:t>
            </a:r>
          </a:p>
          <a:p>
            <a:pPr lvl="0"/>
            <a:r>
              <a:rPr lang="en-US" dirty="0"/>
              <a:t>Health insurance policy # or health insurance ID #;</a:t>
            </a:r>
          </a:p>
          <a:p>
            <a:pPr lvl="0"/>
            <a:r>
              <a:rPr lang="en-US" dirty="0"/>
              <a:t>Health information; </a:t>
            </a:r>
          </a:p>
          <a:p>
            <a:pPr lvl="0"/>
            <a:r>
              <a:rPr lang="en-US" dirty="0"/>
              <a:t>Biometric data;</a:t>
            </a:r>
          </a:p>
          <a:p>
            <a:r>
              <a:rPr lang="en-US" dirty="0"/>
              <a:t>User name or email address in combination with a password or security answers that permits account </a:t>
            </a:r>
            <a:r>
              <a:rPr lang="en-US" dirty="0" smtClean="0"/>
              <a:t>access</a:t>
            </a:r>
            <a:endParaRPr lang="en-US" dirty="0"/>
          </a:p>
        </p:txBody>
      </p:sp>
    </p:spTree>
    <p:extLst>
      <p:ext uri="{BB962C8B-B14F-4D97-AF65-F5344CB8AC3E}">
        <p14:creationId xmlns:p14="http://schemas.microsoft.com/office/powerpoint/2010/main" val="2973491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182880"/>
            <a:ext cx="9613861" cy="1651286"/>
          </a:xfrm>
        </p:spPr>
        <p:txBody>
          <a:bodyPr>
            <a:normAutofit fontScale="90000"/>
          </a:bodyPr>
          <a:lstStyle/>
          <a:p>
            <a:r>
              <a:rPr lang="en-US" dirty="0" smtClean="0"/>
              <a:t>Deeper Dive into the law - PI is:</a:t>
            </a:r>
            <a:br>
              <a:rPr lang="en-US" dirty="0" smtClean="0"/>
            </a:br>
            <a:r>
              <a:rPr lang="en-US" dirty="0" smtClean="0"/>
              <a:t>A</a:t>
            </a:r>
            <a:r>
              <a:rPr lang="en-US" sz="3100" dirty="0" smtClean="0"/>
              <a:t>n </a:t>
            </a:r>
            <a:r>
              <a:rPr lang="en-US" sz="3100" dirty="0"/>
              <a:t>individual's first name or first initial and last name </a:t>
            </a:r>
            <a:r>
              <a:rPr lang="en-US" sz="3100" dirty="0" smtClean="0"/>
              <a:t>in combination </a:t>
            </a:r>
            <a:r>
              <a:rPr lang="en-US" sz="3100" dirty="0"/>
              <a:t>with any one or more of the following data elements:</a:t>
            </a:r>
          </a:p>
        </p:txBody>
      </p:sp>
      <p:sp>
        <p:nvSpPr>
          <p:cNvPr id="3" name="Content Placeholder 2"/>
          <p:cNvSpPr>
            <a:spLocks noGrp="1"/>
          </p:cNvSpPr>
          <p:nvPr>
            <p:ph idx="1"/>
          </p:nvPr>
        </p:nvSpPr>
        <p:spPr>
          <a:xfrm>
            <a:off x="680321" y="2336872"/>
            <a:ext cx="9613861" cy="4236050"/>
          </a:xfrm>
        </p:spPr>
        <p:txBody>
          <a:bodyPr>
            <a:normAutofit fontScale="70000" lnSpcReduction="20000"/>
          </a:bodyPr>
          <a:lstStyle/>
          <a:p>
            <a:pPr marL="457200" lvl="0" indent="-457200">
              <a:buFont typeface="+mj-lt"/>
              <a:buAutoNum type="arabicPeriod"/>
            </a:pPr>
            <a:r>
              <a:rPr lang="en-US" sz="2900" dirty="0"/>
              <a:t>SSN;</a:t>
            </a:r>
          </a:p>
          <a:p>
            <a:pPr marL="457200" lvl="0" indent="-457200">
              <a:buFont typeface="+mj-lt"/>
              <a:buAutoNum type="arabicPeriod"/>
            </a:pPr>
            <a:r>
              <a:rPr lang="en-US" sz="2900" dirty="0"/>
              <a:t>Driver's license # or WA ID #; </a:t>
            </a:r>
          </a:p>
          <a:p>
            <a:pPr marL="457200" lvl="0" indent="-457200">
              <a:buFont typeface="+mj-lt"/>
              <a:buAutoNum type="arabicPeriod"/>
            </a:pPr>
            <a:r>
              <a:rPr lang="en-US" sz="2900" dirty="0"/>
              <a:t>Account number, credit or debit card number, or any other security code, access code, or password that would permit access to an account;</a:t>
            </a:r>
          </a:p>
          <a:p>
            <a:pPr marL="457200" lvl="0" indent="-457200">
              <a:buFont typeface="+mj-lt"/>
              <a:buAutoNum type="arabicPeriod"/>
            </a:pPr>
            <a:r>
              <a:rPr lang="en-US" sz="2900" dirty="0"/>
              <a:t>Full date of birth; </a:t>
            </a:r>
          </a:p>
          <a:p>
            <a:pPr marL="457200" lvl="0" indent="-457200">
              <a:buFont typeface="+mj-lt"/>
              <a:buAutoNum type="arabicPeriod"/>
            </a:pPr>
            <a:r>
              <a:rPr lang="en-US" sz="2900" dirty="0"/>
              <a:t>Private key … that is used to authenticate or sign an electronic record;</a:t>
            </a:r>
          </a:p>
          <a:p>
            <a:pPr marL="457200" lvl="0" indent="-457200">
              <a:buFont typeface="+mj-lt"/>
              <a:buAutoNum type="arabicPeriod"/>
            </a:pPr>
            <a:r>
              <a:rPr lang="en-US" sz="2900" dirty="0"/>
              <a:t>Student, military, or passport ID #</a:t>
            </a:r>
          </a:p>
          <a:p>
            <a:pPr marL="457200" lvl="0" indent="-457200">
              <a:buFont typeface="+mj-lt"/>
              <a:buAutoNum type="arabicPeriod"/>
            </a:pPr>
            <a:r>
              <a:rPr lang="en-US" sz="2900" dirty="0"/>
              <a:t>Health insurance policy # or health insurance ID #;</a:t>
            </a:r>
          </a:p>
          <a:p>
            <a:pPr marL="457200" lvl="0" indent="-457200">
              <a:buFont typeface="+mj-lt"/>
              <a:buAutoNum type="arabicPeriod"/>
            </a:pPr>
            <a:r>
              <a:rPr lang="en-US" sz="2900" dirty="0"/>
              <a:t>Health information; </a:t>
            </a:r>
          </a:p>
          <a:p>
            <a:pPr marL="457200" lvl="0" indent="-457200">
              <a:buFont typeface="+mj-lt"/>
              <a:buAutoNum type="arabicPeriod"/>
            </a:pPr>
            <a:r>
              <a:rPr lang="en-US" sz="2900" dirty="0"/>
              <a:t>Biometric </a:t>
            </a:r>
            <a:r>
              <a:rPr lang="en-US" sz="2900" dirty="0" smtClean="0"/>
              <a:t>data (see Chapter 19.375 RCW and Chapter 40.26 RCW);</a:t>
            </a:r>
            <a:endParaRPr lang="en-US" sz="2900" dirty="0"/>
          </a:p>
          <a:p>
            <a:pPr marL="457200" indent="-457200">
              <a:buFont typeface="+mj-lt"/>
              <a:buAutoNum type="arabicPeriod"/>
            </a:pPr>
            <a:r>
              <a:rPr lang="en-US" sz="2900" dirty="0"/>
              <a:t>User name or email address in combination with a password or security answers that permits account </a:t>
            </a:r>
            <a:r>
              <a:rPr lang="en-US" sz="2900" dirty="0" smtClean="0"/>
              <a:t>access*</a:t>
            </a:r>
            <a:endParaRPr lang="en-US" sz="2900" dirty="0"/>
          </a:p>
        </p:txBody>
      </p:sp>
      <p:sp>
        <p:nvSpPr>
          <p:cNvPr id="4" name="Rectangle 3"/>
          <p:cNvSpPr/>
          <p:nvPr/>
        </p:nvSpPr>
        <p:spPr>
          <a:xfrm>
            <a:off x="6465345" y="5905948"/>
            <a:ext cx="2646382" cy="763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a:t>
            </a:r>
            <a:r>
              <a:rPr lang="en-US" sz="1400" dirty="0"/>
              <a:t>does not require first </a:t>
            </a:r>
            <a:r>
              <a:rPr lang="en-US" sz="1400" dirty="0" smtClean="0"/>
              <a:t>name/initial or last </a:t>
            </a:r>
            <a:r>
              <a:rPr lang="en-US" sz="1400" dirty="0"/>
              <a:t>name combination</a:t>
            </a:r>
          </a:p>
        </p:txBody>
      </p:sp>
    </p:spTree>
    <p:extLst>
      <p:ext uri="{BB962C8B-B14F-4D97-AF65-F5344CB8AC3E}">
        <p14:creationId xmlns:p14="http://schemas.microsoft.com/office/powerpoint/2010/main" val="4162134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182880"/>
            <a:ext cx="9613861" cy="1651286"/>
          </a:xfrm>
        </p:spPr>
        <p:txBody>
          <a:bodyPr>
            <a:normAutofit/>
          </a:bodyPr>
          <a:lstStyle/>
          <a:p>
            <a:r>
              <a:rPr lang="en-US" sz="6600" dirty="0" smtClean="0"/>
              <a:t>*</a:t>
            </a:r>
            <a:r>
              <a:rPr lang="en-US" sz="3100" dirty="0" smtClean="0"/>
              <a:t> Denotes Data Element Already covered by HIPAA</a:t>
            </a:r>
            <a:endParaRPr lang="en-US" sz="3100" dirty="0"/>
          </a:p>
        </p:txBody>
      </p:sp>
      <p:sp>
        <p:nvSpPr>
          <p:cNvPr id="3" name="Content Placeholder 2"/>
          <p:cNvSpPr>
            <a:spLocks noGrp="1"/>
          </p:cNvSpPr>
          <p:nvPr>
            <p:ph idx="1"/>
          </p:nvPr>
        </p:nvSpPr>
        <p:spPr>
          <a:xfrm>
            <a:off x="680321" y="2336872"/>
            <a:ext cx="9613861" cy="4236050"/>
          </a:xfrm>
        </p:spPr>
        <p:txBody>
          <a:bodyPr>
            <a:normAutofit fontScale="70000" lnSpcReduction="20000"/>
          </a:bodyPr>
          <a:lstStyle/>
          <a:p>
            <a:pPr marL="457200" lvl="0" indent="-457200">
              <a:buFont typeface="+mj-lt"/>
              <a:buAutoNum type="arabicPeriod"/>
            </a:pPr>
            <a:r>
              <a:rPr lang="en-US" sz="2900" dirty="0" smtClean="0"/>
              <a:t>*SSN</a:t>
            </a:r>
            <a:r>
              <a:rPr lang="en-US" sz="2900" dirty="0"/>
              <a:t>;</a:t>
            </a:r>
          </a:p>
          <a:p>
            <a:pPr marL="457200" lvl="0" indent="-457200">
              <a:buFont typeface="+mj-lt"/>
              <a:buAutoNum type="arabicPeriod"/>
            </a:pPr>
            <a:r>
              <a:rPr lang="en-US" sz="2900" dirty="0" smtClean="0"/>
              <a:t>*Driver's </a:t>
            </a:r>
            <a:r>
              <a:rPr lang="en-US" sz="2900" dirty="0"/>
              <a:t>license # or WA ID #; </a:t>
            </a:r>
          </a:p>
          <a:p>
            <a:pPr marL="457200" lvl="0" indent="-457200">
              <a:buFont typeface="+mj-lt"/>
              <a:buAutoNum type="arabicPeriod"/>
            </a:pPr>
            <a:r>
              <a:rPr lang="en-US" sz="2900" dirty="0" smtClean="0"/>
              <a:t>*Account </a:t>
            </a:r>
            <a:r>
              <a:rPr lang="en-US" sz="2900" dirty="0"/>
              <a:t>number, credit or debit card number, or any other security code, access code, or password that would permit access to an account;</a:t>
            </a:r>
          </a:p>
          <a:p>
            <a:pPr marL="457200" lvl="0" indent="-457200">
              <a:buFont typeface="+mj-lt"/>
              <a:buAutoNum type="arabicPeriod"/>
            </a:pPr>
            <a:r>
              <a:rPr lang="en-US" sz="2900" dirty="0" smtClean="0"/>
              <a:t>*Full </a:t>
            </a:r>
            <a:r>
              <a:rPr lang="en-US" sz="2900" dirty="0"/>
              <a:t>date of birth; </a:t>
            </a:r>
          </a:p>
          <a:p>
            <a:pPr marL="457200" lvl="0" indent="-457200">
              <a:buFont typeface="+mj-lt"/>
              <a:buAutoNum type="arabicPeriod"/>
            </a:pPr>
            <a:r>
              <a:rPr lang="en-US" sz="2900" dirty="0"/>
              <a:t>Private key … that is used to authenticate or sign an electronic record;</a:t>
            </a:r>
          </a:p>
          <a:p>
            <a:pPr marL="457200" lvl="0" indent="-457200">
              <a:buFont typeface="+mj-lt"/>
              <a:buAutoNum type="arabicPeriod"/>
            </a:pPr>
            <a:r>
              <a:rPr lang="en-US" sz="2900" dirty="0" smtClean="0"/>
              <a:t>*Student</a:t>
            </a:r>
            <a:r>
              <a:rPr lang="en-US" sz="2900" dirty="0"/>
              <a:t>, military, or passport ID #</a:t>
            </a:r>
          </a:p>
          <a:p>
            <a:pPr marL="457200" lvl="0" indent="-457200">
              <a:buFont typeface="+mj-lt"/>
              <a:buAutoNum type="arabicPeriod"/>
            </a:pPr>
            <a:r>
              <a:rPr lang="en-US" sz="2900" dirty="0" smtClean="0"/>
              <a:t>*Health </a:t>
            </a:r>
            <a:r>
              <a:rPr lang="en-US" sz="2900" dirty="0"/>
              <a:t>insurance policy # or health insurance ID #;</a:t>
            </a:r>
          </a:p>
          <a:p>
            <a:pPr marL="457200" lvl="0" indent="-457200">
              <a:buFont typeface="+mj-lt"/>
              <a:buAutoNum type="arabicPeriod"/>
            </a:pPr>
            <a:r>
              <a:rPr lang="en-US" sz="2900" dirty="0" smtClean="0"/>
              <a:t>*Health </a:t>
            </a:r>
            <a:r>
              <a:rPr lang="en-US" sz="2900" dirty="0"/>
              <a:t>information; </a:t>
            </a:r>
          </a:p>
          <a:p>
            <a:pPr marL="457200" lvl="0" indent="-457200">
              <a:buFont typeface="+mj-lt"/>
              <a:buAutoNum type="arabicPeriod"/>
            </a:pPr>
            <a:r>
              <a:rPr lang="en-US" sz="2900" dirty="0" smtClean="0"/>
              <a:t>*Biometric </a:t>
            </a:r>
            <a:r>
              <a:rPr lang="en-US" sz="2900" dirty="0"/>
              <a:t>data;</a:t>
            </a:r>
          </a:p>
          <a:p>
            <a:pPr marL="457200" indent="-457200">
              <a:buFont typeface="+mj-lt"/>
              <a:buAutoNum type="arabicPeriod"/>
            </a:pPr>
            <a:r>
              <a:rPr lang="en-US" sz="2900" dirty="0" smtClean="0"/>
              <a:t>*User </a:t>
            </a:r>
            <a:r>
              <a:rPr lang="en-US" sz="2900" dirty="0"/>
              <a:t>name or email address in combination with a password or security answers that permits account </a:t>
            </a:r>
            <a:r>
              <a:rPr lang="en-US" sz="2900" dirty="0" smtClean="0"/>
              <a:t>access</a:t>
            </a:r>
            <a:r>
              <a:rPr lang="en-US" baseline="30000" dirty="0"/>
              <a:t>†</a:t>
            </a:r>
            <a:endParaRPr lang="en-US" sz="2900" baseline="30000" dirty="0"/>
          </a:p>
        </p:txBody>
      </p:sp>
      <p:sp>
        <p:nvSpPr>
          <p:cNvPr id="4" name="Rectangle 3"/>
          <p:cNvSpPr/>
          <p:nvPr/>
        </p:nvSpPr>
        <p:spPr>
          <a:xfrm>
            <a:off x="6465345" y="5905948"/>
            <a:ext cx="2646382" cy="763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aseline="30000" dirty="0"/>
              <a:t>† </a:t>
            </a:r>
            <a:r>
              <a:rPr lang="en-US" sz="1400" dirty="0" smtClean="0"/>
              <a:t>does </a:t>
            </a:r>
            <a:r>
              <a:rPr lang="en-US" sz="1400" dirty="0"/>
              <a:t>not require first </a:t>
            </a:r>
            <a:r>
              <a:rPr lang="en-US" sz="1400" dirty="0" smtClean="0"/>
              <a:t>name/initial or last </a:t>
            </a:r>
            <a:r>
              <a:rPr lang="en-US" sz="1400" dirty="0"/>
              <a:t>name combination</a:t>
            </a:r>
          </a:p>
        </p:txBody>
      </p:sp>
    </p:spTree>
    <p:extLst>
      <p:ext uri="{BB962C8B-B14F-4D97-AF65-F5344CB8AC3E}">
        <p14:creationId xmlns:p14="http://schemas.microsoft.com/office/powerpoint/2010/main" val="2160515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a:t>
            </a:r>
            <a:r>
              <a:rPr lang="en-US" dirty="0"/>
              <a:t>HIPAA identifiers:</a:t>
            </a:r>
          </a:p>
        </p:txBody>
      </p:sp>
      <p:sp>
        <p:nvSpPr>
          <p:cNvPr id="3" name="Content Placeholder 2"/>
          <p:cNvSpPr>
            <a:spLocks noGrp="1"/>
          </p:cNvSpPr>
          <p:nvPr>
            <p:ph sz="half" idx="1"/>
          </p:nvPr>
        </p:nvSpPr>
        <p:spPr>
          <a:xfrm>
            <a:off x="680320" y="1979407"/>
            <a:ext cx="4698358" cy="4701092"/>
          </a:xfrm>
        </p:spPr>
        <p:txBody>
          <a:bodyPr>
            <a:normAutofit fontScale="85000" lnSpcReduction="20000"/>
          </a:bodyPr>
          <a:lstStyle/>
          <a:p>
            <a:pPr marL="109728" indent="0">
              <a:buNone/>
            </a:pPr>
            <a:endParaRPr lang="en-US" dirty="0"/>
          </a:p>
          <a:p>
            <a:pPr marL="109728" indent="0">
              <a:buNone/>
            </a:pPr>
            <a:r>
              <a:rPr lang="en-US" dirty="0"/>
              <a:t>(1) Names</a:t>
            </a:r>
          </a:p>
          <a:p>
            <a:pPr marL="109728" indent="0">
              <a:buNone/>
            </a:pPr>
            <a:r>
              <a:rPr lang="en-US" dirty="0"/>
              <a:t>(2) Telephone numbers </a:t>
            </a:r>
          </a:p>
          <a:p>
            <a:pPr marL="109728" indent="0">
              <a:buNone/>
            </a:pPr>
            <a:r>
              <a:rPr lang="en-US" dirty="0"/>
              <a:t>(3) Fax numbers</a:t>
            </a:r>
          </a:p>
          <a:p>
            <a:pPr marL="109728" indent="0">
              <a:buNone/>
            </a:pPr>
            <a:r>
              <a:rPr lang="en-US" dirty="0"/>
              <a:t>(4) Electronic mail addresses</a:t>
            </a:r>
          </a:p>
          <a:p>
            <a:pPr marL="109728" indent="0">
              <a:buNone/>
            </a:pPr>
            <a:r>
              <a:rPr lang="en-US" dirty="0"/>
              <a:t>(5) Social security numbers </a:t>
            </a:r>
          </a:p>
          <a:p>
            <a:pPr marL="109728" indent="0">
              <a:buNone/>
            </a:pPr>
            <a:r>
              <a:rPr lang="en-US" dirty="0"/>
              <a:t>(6) Medical record numbers</a:t>
            </a:r>
          </a:p>
          <a:p>
            <a:pPr marL="109728" indent="0">
              <a:buNone/>
            </a:pPr>
            <a:r>
              <a:rPr lang="en-US" dirty="0"/>
              <a:t>(7) Health plan beneficiary  </a:t>
            </a:r>
            <a:r>
              <a:rPr lang="en-US" dirty="0" smtClean="0"/>
              <a:t>numbers</a:t>
            </a:r>
            <a:endParaRPr lang="en-US" dirty="0"/>
          </a:p>
          <a:p>
            <a:pPr marL="109728" indent="0">
              <a:buNone/>
            </a:pPr>
            <a:r>
              <a:rPr lang="en-US" dirty="0"/>
              <a:t>(8) Account numbers</a:t>
            </a:r>
          </a:p>
          <a:p>
            <a:pPr marL="109728" indent="0">
              <a:buNone/>
            </a:pPr>
            <a:r>
              <a:rPr lang="en-US" dirty="0"/>
              <a:t>(9) Certificate/license #s</a:t>
            </a:r>
          </a:p>
          <a:p>
            <a:pPr marL="109728" indent="0">
              <a:buNone/>
            </a:pPr>
            <a:r>
              <a:rPr lang="en-US" dirty="0"/>
              <a:t>(10) Vehicle identifiers and serial numbers, including license plate numbers </a:t>
            </a:r>
          </a:p>
          <a:p>
            <a:pPr marL="109728" indent="0">
              <a:buNone/>
            </a:pPr>
            <a:r>
              <a:rPr lang="en-US" dirty="0"/>
              <a:t>(11) Device identifiers &amp; serial #s</a:t>
            </a:r>
          </a:p>
          <a:p>
            <a:endParaRPr lang="en-US" dirty="0"/>
          </a:p>
        </p:txBody>
      </p:sp>
      <p:sp>
        <p:nvSpPr>
          <p:cNvPr id="4" name="Content Placeholder 3"/>
          <p:cNvSpPr>
            <a:spLocks noGrp="1"/>
          </p:cNvSpPr>
          <p:nvPr>
            <p:ph sz="half" idx="2"/>
          </p:nvPr>
        </p:nvSpPr>
        <p:spPr>
          <a:xfrm>
            <a:off x="5594123" y="1834166"/>
            <a:ext cx="4700058" cy="4749513"/>
          </a:xfrm>
        </p:spPr>
        <p:txBody>
          <a:bodyPr>
            <a:normAutofit fontScale="85000" lnSpcReduction="20000"/>
          </a:bodyPr>
          <a:lstStyle/>
          <a:p>
            <a:pPr marL="109728" indent="0">
              <a:buNone/>
            </a:pPr>
            <a:endParaRPr lang="en-US" dirty="0"/>
          </a:p>
          <a:p>
            <a:pPr marL="109728" indent="0">
              <a:buNone/>
            </a:pPr>
            <a:r>
              <a:rPr lang="en-US" dirty="0"/>
              <a:t>(12) Web Universal Resource Locators (URLs)</a:t>
            </a:r>
          </a:p>
          <a:p>
            <a:pPr marL="109728" indent="0">
              <a:buNone/>
            </a:pPr>
            <a:r>
              <a:rPr lang="en-US" dirty="0"/>
              <a:t>(13) Internet Protocol (IP) address #s </a:t>
            </a:r>
          </a:p>
          <a:p>
            <a:pPr marL="109728" indent="0">
              <a:buNone/>
            </a:pPr>
            <a:r>
              <a:rPr lang="en-US" dirty="0"/>
              <a:t>(14) Biometric identifiers, including 	finger and voice prints</a:t>
            </a:r>
          </a:p>
          <a:p>
            <a:pPr marL="109728" indent="0">
              <a:buNone/>
            </a:pPr>
            <a:r>
              <a:rPr lang="en-US" dirty="0"/>
              <a:t>(15) Full face photographic images 	and any comparable images</a:t>
            </a:r>
          </a:p>
          <a:p>
            <a:pPr marL="109728" indent="0">
              <a:buNone/>
            </a:pPr>
            <a:r>
              <a:rPr lang="en-US" dirty="0"/>
              <a:t>(16) Any other unique identifying #, characteristic, or </a:t>
            </a:r>
            <a:r>
              <a:rPr lang="en-US" dirty="0" smtClean="0"/>
              <a:t>code (</a:t>
            </a:r>
            <a:r>
              <a:rPr lang="en-US" dirty="0"/>
              <a:t>e.g. client ID)</a:t>
            </a:r>
          </a:p>
          <a:p>
            <a:pPr marL="109728" indent="0">
              <a:buNone/>
            </a:pPr>
            <a:r>
              <a:rPr lang="en-US" dirty="0"/>
              <a:t>(17) All geographic subdivisions         smaller than a </a:t>
            </a:r>
            <a:r>
              <a:rPr lang="en-US" dirty="0" smtClean="0"/>
              <a:t>State</a:t>
            </a:r>
            <a:endParaRPr lang="en-US" dirty="0"/>
          </a:p>
          <a:p>
            <a:pPr marL="109728" indent="0">
              <a:buNone/>
            </a:pPr>
            <a:r>
              <a:rPr lang="en-US" dirty="0"/>
              <a:t>(18) All elements of dates (except year) for dates directly related to an individual, including birth date, admission date, discharge date, date of </a:t>
            </a:r>
            <a:r>
              <a:rPr lang="en-US" dirty="0" smtClean="0"/>
              <a:t>death</a:t>
            </a:r>
            <a:endParaRPr lang="en-US" dirty="0"/>
          </a:p>
        </p:txBody>
      </p:sp>
    </p:spTree>
    <p:extLst>
      <p:ext uri="{BB962C8B-B14F-4D97-AF65-F5344CB8AC3E}">
        <p14:creationId xmlns:p14="http://schemas.microsoft.com/office/powerpoint/2010/main" val="3984054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Breach Analysis</a:t>
            </a:r>
            <a:endParaRPr lang="en-US" dirty="0"/>
          </a:p>
        </p:txBody>
      </p:sp>
      <p:sp>
        <p:nvSpPr>
          <p:cNvPr id="3" name="Content Placeholder 2"/>
          <p:cNvSpPr>
            <a:spLocks noGrp="1"/>
          </p:cNvSpPr>
          <p:nvPr>
            <p:ph idx="1"/>
          </p:nvPr>
        </p:nvSpPr>
        <p:spPr/>
        <p:txBody>
          <a:bodyPr/>
          <a:lstStyle/>
          <a:p>
            <a:r>
              <a:rPr lang="en-US" dirty="0" smtClean="0"/>
              <a:t>How do you identify a breach?</a:t>
            </a:r>
          </a:p>
          <a:p>
            <a:pPr marL="0" indent="0">
              <a:buNone/>
            </a:pPr>
            <a:endParaRPr lang="en-US" dirty="0"/>
          </a:p>
        </p:txBody>
      </p:sp>
    </p:spTree>
    <p:extLst>
      <p:ext uri="{BB962C8B-B14F-4D97-AF65-F5344CB8AC3E}">
        <p14:creationId xmlns:p14="http://schemas.microsoft.com/office/powerpoint/2010/main" val="2240576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1826</TotalTime>
  <Words>2205</Words>
  <Application>Microsoft Office PowerPoint</Application>
  <PresentationFormat>Widescreen</PresentationFormat>
  <Paragraphs>250</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Times New Roman</vt:lpstr>
      <vt:lpstr>Trebuchet MS</vt:lpstr>
      <vt:lpstr>Berlin</vt:lpstr>
      <vt:lpstr>Impacts of SHB 1071: Protecting Personal Information</vt:lpstr>
      <vt:lpstr>Substitute House Bill 1071</vt:lpstr>
      <vt:lpstr>Substitute House Bill 1071</vt:lpstr>
      <vt:lpstr>Substitute House Bill 1071</vt:lpstr>
      <vt:lpstr>Expansion of Personal Information</vt:lpstr>
      <vt:lpstr>Deeper Dive into the law - PI is: An individual's first name or first initial and last name in combination with any one or more of the following data elements:</vt:lpstr>
      <vt:lpstr>* Denotes Data Element Already covered by HIPAA</vt:lpstr>
      <vt:lpstr>18 HIPAA identifiers:</vt:lpstr>
      <vt:lpstr>Breach Analysis</vt:lpstr>
      <vt:lpstr>Breach Analysis - How do you identify a breach? </vt:lpstr>
      <vt:lpstr>Breach Analysis - How do you identify a breach?</vt:lpstr>
      <vt:lpstr>Breach Analysis - How do you identify a breach?</vt:lpstr>
      <vt:lpstr>Breach Analysis - How do you identify a breach?</vt:lpstr>
      <vt:lpstr>Breach Analysis - How do you identify a breach?</vt:lpstr>
      <vt:lpstr>Breach Analysis - How do you identify a breach?</vt:lpstr>
      <vt:lpstr>Mitigation Actions in Response to Breach</vt:lpstr>
      <vt:lpstr>Breach Analysis - How do you identify a breach?</vt:lpstr>
      <vt:lpstr>Notification</vt:lpstr>
      <vt:lpstr>Notification Requirements – 1071 </vt:lpstr>
      <vt:lpstr>Delays for notification</vt:lpstr>
      <vt:lpstr>Substitute Service of Notice</vt:lpstr>
      <vt:lpstr>Substitute Service of Notice</vt:lpstr>
      <vt:lpstr>Insufficient contact information</vt:lpstr>
      <vt:lpstr>Methods of Notice</vt:lpstr>
      <vt:lpstr>Notice to AGO – If over 500</vt:lpstr>
      <vt:lpstr>Sample Notice</vt:lpstr>
      <vt:lpstr>This is new in SHB 1071 but does not apply to state and local government – only RCW 19.255</vt:lpstr>
      <vt:lpstr>This is new in SHB 1071 but does not apply to state and local government – only RCW 19.255</vt:lpstr>
      <vt:lpstr>Consequences for Breaches</vt:lpstr>
      <vt:lpstr>Consequences for Breaches</vt:lpstr>
      <vt:lpstr>Dilemmas with the new law</vt:lpstr>
      <vt:lpstr>Dilemmas with the Public Records Act and 1071</vt:lpstr>
      <vt:lpstr>Dilemmas with the Public Records Act and 1071</vt:lpstr>
      <vt:lpstr>Identity Theft</vt:lpstr>
      <vt:lpstr>Summary of Concepts</vt:lpstr>
      <vt:lpstr>Questions</vt:lpstr>
    </vt:vector>
  </TitlesOfParts>
  <Company>DSHS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Ruckle, Kathryn (DSHS/IGU)</dc:creator>
  <cp:lastModifiedBy>Ruckle, Kathryn (DSHS/IGU)</cp:lastModifiedBy>
  <cp:revision>168</cp:revision>
  <cp:lastPrinted>2019-05-09T15:55:41Z</cp:lastPrinted>
  <dcterms:created xsi:type="dcterms:W3CDTF">2019-05-07T15:06:20Z</dcterms:created>
  <dcterms:modified xsi:type="dcterms:W3CDTF">2019-06-05T21:21:18Z</dcterms:modified>
</cp:coreProperties>
</file>