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sldIdLst>
    <p:sldId id="256" r:id="rId6"/>
    <p:sldId id="268" r:id="rId7"/>
    <p:sldId id="259" r:id="rId8"/>
    <p:sldId id="258" r:id="rId9"/>
    <p:sldId id="260" r:id="rId10"/>
    <p:sldId id="261" r:id="rId11"/>
    <p:sldId id="262" r:id="rId12"/>
    <p:sldId id="264" r:id="rId13"/>
    <p:sldId id="266" r:id="rId14"/>
    <p:sldId id="267"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6" autoAdjust="0"/>
    <p:restoredTop sz="85471" autoAdjust="0"/>
  </p:normalViewPr>
  <p:slideViewPr>
    <p:cSldViewPr snapToGrid="0">
      <p:cViewPr varScale="1">
        <p:scale>
          <a:sx n="72" d="100"/>
          <a:sy n="72" d="100"/>
        </p:scale>
        <p:origin x="53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9FE67D-E4BF-45E0-B878-A5C4AB54A09F}" type="datetimeFigureOut">
              <a:rPr lang="en-US" smtClean="0"/>
              <a:t>6/10/2019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31FDE1-1520-4173-81FD-92954CC59B44}" type="slidenum">
              <a:rPr lang="en-US" smtClean="0"/>
              <a:t>‹#›</a:t>
            </a:fld>
            <a:endParaRPr lang="en-US"/>
          </a:p>
        </p:txBody>
      </p:sp>
    </p:spTree>
    <p:extLst>
      <p:ext uri="{BB962C8B-B14F-4D97-AF65-F5344CB8AC3E}">
        <p14:creationId xmlns:p14="http://schemas.microsoft.com/office/powerpoint/2010/main" val="2721126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See: section 8: “No section of this act is </a:t>
            </a:r>
            <a:r>
              <a:rPr lang="en-US" smtClean="0"/>
              <a:t>intended to </a:t>
            </a:r>
            <a:r>
              <a:rPr lang="en-US" dirty="0" smtClean="0"/>
              <a:t>limit or prohibit any state or local agency or officer from:8 (1) Sending to, or receiving from, federal immigration9 authorities the citizenship or immigration status of a person, or10 maintaining such information, or exchanging the citizenship or11 immigration status of an individual with any other federal, state, or12 local government agency, in accordance with 8 U.S.C. Sec. 1373;”</a:t>
            </a:r>
            <a:endParaRPr lang="en-US" dirty="0"/>
          </a:p>
        </p:txBody>
      </p:sp>
      <p:sp>
        <p:nvSpPr>
          <p:cNvPr id="4" name="Slide Number Placeholder 3"/>
          <p:cNvSpPr>
            <a:spLocks noGrp="1"/>
          </p:cNvSpPr>
          <p:nvPr>
            <p:ph type="sldNum" sz="quarter" idx="10"/>
          </p:nvPr>
        </p:nvSpPr>
        <p:spPr/>
        <p:txBody>
          <a:bodyPr/>
          <a:lstStyle/>
          <a:p>
            <a:fld id="{4B31FDE1-1520-4173-81FD-92954CC59B44}" type="slidenum">
              <a:rPr lang="en-US" smtClean="0"/>
              <a:t>7</a:t>
            </a:fld>
            <a:endParaRPr lang="en-US"/>
          </a:p>
        </p:txBody>
      </p:sp>
    </p:spTree>
    <p:extLst>
      <p:ext uri="{BB962C8B-B14F-4D97-AF65-F5344CB8AC3E}">
        <p14:creationId xmlns:p14="http://schemas.microsoft.com/office/powerpoint/2010/main" val="879726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EE6A1C-8D85-4379-A357-85A36295CC43}"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18429-D8E3-42BE-B22A-1D38BAB67B60}" type="slidenum">
              <a:rPr lang="en-US" smtClean="0"/>
              <a:t>‹#›</a:t>
            </a:fld>
            <a:endParaRPr lang="en-US"/>
          </a:p>
        </p:txBody>
      </p:sp>
    </p:spTree>
    <p:extLst>
      <p:ext uri="{BB962C8B-B14F-4D97-AF65-F5344CB8AC3E}">
        <p14:creationId xmlns:p14="http://schemas.microsoft.com/office/powerpoint/2010/main" val="3055914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EE6A1C-8D85-4379-A357-85A36295CC43}"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18429-D8E3-42BE-B22A-1D38BAB67B60}" type="slidenum">
              <a:rPr lang="en-US" smtClean="0"/>
              <a:t>‹#›</a:t>
            </a:fld>
            <a:endParaRPr lang="en-US"/>
          </a:p>
        </p:txBody>
      </p:sp>
    </p:spTree>
    <p:extLst>
      <p:ext uri="{BB962C8B-B14F-4D97-AF65-F5344CB8AC3E}">
        <p14:creationId xmlns:p14="http://schemas.microsoft.com/office/powerpoint/2010/main" val="344130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EE6A1C-8D85-4379-A357-85A36295CC43}"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18429-D8E3-42BE-B22A-1D38BAB67B60}" type="slidenum">
              <a:rPr lang="en-US" smtClean="0"/>
              <a:t>‹#›</a:t>
            </a:fld>
            <a:endParaRPr lang="en-US"/>
          </a:p>
        </p:txBody>
      </p:sp>
    </p:spTree>
    <p:extLst>
      <p:ext uri="{BB962C8B-B14F-4D97-AF65-F5344CB8AC3E}">
        <p14:creationId xmlns:p14="http://schemas.microsoft.com/office/powerpoint/2010/main" val="403205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EE6A1C-8D85-4379-A357-85A36295CC43}"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18429-D8E3-42BE-B22A-1D38BAB67B60}" type="slidenum">
              <a:rPr lang="en-US" smtClean="0"/>
              <a:t>‹#›</a:t>
            </a:fld>
            <a:endParaRPr lang="en-US"/>
          </a:p>
        </p:txBody>
      </p:sp>
    </p:spTree>
    <p:extLst>
      <p:ext uri="{BB962C8B-B14F-4D97-AF65-F5344CB8AC3E}">
        <p14:creationId xmlns:p14="http://schemas.microsoft.com/office/powerpoint/2010/main" val="272442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EE6A1C-8D85-4379-A357-85A36295CC43}" type="datetimeFigureOut">
              <a:rPr lang="en-US" smtClean="0"/>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18429-D8E3-42BE-B22A-1D38BAB67B60}" type="slidenum">
              <a:rPr lang="en-US" smtClean="0"/>
              <a:t>‹#›</a:t>
            </a:fld>
            <a:endParaRPr lang="en-US"/>
          </a:p>
        </p:txBody>
      </p:sp>
    </p:spTree>
    <p:extLst>
      <p:ext uri="{BB962C8B-B14F-4D97-AF65-F5344CB8AC3E}">
        <p14:creationId xmlns:p14="http://schemas.microsoft.com/office/powerpoint/2010/main" val="179411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EE6A1C-8D85-4379-A357-85A36295CC43}" type="datetimeFigureOut">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18429-D8E3-42BE-B22A-1D38BAB67B60}" type="slidenum">
              <a:rPr lang="en-US" smtClean="0"/>
              <a:t>‹#›</a:t>
            </a:fld>
            <a:endParaRPr lang="en-US"/>
          </a:p>
        </p:txBody>
      </p:sp>
    </p:spTree>
    <p:extLst>
      <p:ext uri="{BB962C8B-B14F-4D97-AF65-F5344CB8AC3E}">
        <p14:creationId xmlns:p14="http://schemas.microsoft.com/office/powerpoint/2010/main" val="357284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EE6A1C-8D85-4379-A357-85A36295CC43}" type="datetimeFigureOut">
              <a:rPr lang="en-US" smtClean="0"/>
              <a:t>6/10/2019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D18429-D8E3-42BE-B22A-1D38BAB67B60}" type="slidenum">
              <a:rPr lang="en-US" smtClean="0"/>
              <a:t>‹#›</a:t>
            </a:fld>
            <a:endParaRPr lang="en-US"/>
          </a:p>
        </p:txBody>
      </p:sp>
    </p:spTree>
    <p:extLst>
      <p:ext uri="{BB962C8B-B14F-4D97-AF65-F5344CB8AC3E}">
        <p14:creationId xmlns:p14="http://schemas.microsoft.com/office/powerpoint/2010/main" val="221846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EE6A1C-8D85-4379-A357-85A36295CC43}" type="datetimeFigureOut">
              <a:rPr lang="en-US" smtClean="0"/>
              <a:t>6/10/2019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D18429-D8E3-42BE-B22A-1D38BAB67B60}" type="slidenum">
              <a:rPr lang="en-US" smtClean="0"/>
              <a:t>‹#›</a:t>
            </a:fld>
            <a:endParaRPr lang="en-US"/>
          </a:p>
        </p:txBody>
      </p:sp>
    </p:spTree>
    <p:extLst>
      <p:ext uri="{BB962C8B-B14F-4D97-AF65-F5344CB8AC3E}">
        <p14:creationId xmlns:p14="http://schemas.microsoft.com/office/powerpoint/2010/main" val="419138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EE6A1C-8D85-4379-A357-85A36295CC43}" type="datetimeFigureOut">
              <a:rPr lang="en-US" smtClean="0"/>
              <a:t>6/10/2019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D18429-D8E3-42BE-B22A-1D38BAB67B60}" type="slidenum">
              <a:rPr lang="en-US" smtClean="0"/>
              <a:t>‹#›</a:t>
            </a:fld>
            <a:endParaRPr lang="en-US"/>
          </a:p>
        </p:txBody>
      </p:sp>
    </p:spTree>
    <p:extLst>
      <p:ext uri="{BB962C8B-B14F-4D97-AF65-F5344CB8AC3E}">
        <p14:creationId xmlns:p14="http://schemas.microsoft.com/office/powerpoint/2010/main" val="690031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EE6A1C-8D85-4379-A357-85A36295CC43}" type="datetimeFigureOut">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18429-D8E3-42BE-B22A-1D38BAB67B60}" type="slidenum">
              <a:rPr lang="en-US" smtClean="0"/>
              <a:t>‹#›</a:t>
            </a:fld>
            <a:endParaRPr lang="en-US"/>
          </a:p>
        </p:txBody>
      </p:sp>
    </p:spTree>
    <p:extLst>
      <p:ext uri="{BB962C8B-B14F-4D97-AF65-F5344CB8AC3E}">
        <p14:creationId xmlns:p14="http://schemas.microsoft.com/office/powerpoint/2010/main" val="372854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EE6A1C-8D85-4379-A357-85A36295CC43}" type="datetimeFigureOut">
              <a:rPr lang="en-US" smtClean="0"/>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18429-D8E3-42BE-B22A-1D38BAB67B60}" type="slidenum">
              <a:rPr lang="en-US" smtClean="0"/>
              <a:t>‹#›</a:t>
            </a:fld>
            <a:endParaRPr lang="en-US"/>
          </a:p>
        </p:txBody>
      </p:sp>
    </p:spTree>
    <p:extLst>
      <p:ext uri="{BB962C8B-B14F-4D97-AF65-F5344CB8AC3E}">
        <p14:creationId xmlns:p14="http://schemas.microsoft.com/office/powerpoint/2010/main" val="871514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E6A1C-8D85-4379-A357-85A36295CC43}" type="datetimeFigureOut">
              <a:rPr lang="en-US" smtClean="0"/>
              <a:t>6/10/2019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18429-D8E3-42BE-B22A-1D38BAB67B60}" type="slidenum">
              <a:rPr lang="en-US" smtClean="0"/>
              <a:t>‹#›</a:t>
            </a:fld>
            <a:endParaRPr lang="en-US"/>
          </a:p>
        </p:txBody>
      </p:sp>
    </p:spTree>
    <p:extLst>
      <p:ext uri="{BB962C8B-B14F-4D97-AF65-F5344CB8AC3E}">
        <p14:creationId xmlns:p14="http://schemas.microsoft.com/office/powerpoint/2010/main" val="421158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pp.leg.wa.gov/RCW/default.aspx?cite=40.14.040" TargetMode="External"/><Relationship Id="rId2" Type="http://schemas.openxmlformats.org/officeDocument/2006/relationships/hyperlink" Target="https://wachecklist.herokuapp.com/checklists/checklist/data-mapping" TargetMode="External"/><Relationship Id="rId1" Type="http://schemas.openxmlformats.org/officeDocument/2006/relationships/slideLayout" Target="../slideLayouts/slideLayout8.xml"/><Relationship Id="rId4" Type="http://schemas.openxmlformats.org/officeDocument/2006/relationships/hyperlink" Target="http://app.leg.wa.gov/RCW/default.aspx?cite=40.1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privacy.wa.gov/" TargetMode="External"/><Relationship Id="rId2" Type="http://schemas.openxmlformats.org/officeDocument/2006/relationships/hyperlink" Target="mailto:Will.Saunders@ocio.wa.gov"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s://data.w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app.leg.wa.gov/RCW/default.aspx?cite=40.26.020"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app.leg.wa.gov/RCW/default.aspx?cite=40.26.020"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s://app.leg.wa.gov/RCW/default.aspx?cite=40.26.020"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hyperlink" Target="https://apps.leg.wa.gov/RCW/default.aspx?cite=42.56.250"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s://www.pic2map.com/" TargetMode="External"/><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hyperlink" Target="https://app.leg.wa.gov/billsummary?BillNumber=5497&amp;Year=2019&amp;initiative="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pp.leg.wa.gov/billsummary?BillNumber=1071&amp;Initiative=false&amp;Year=2019"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app.leg.wa.gov/RCW/default.aspx?cite=42.56.010" TargetMode="External"/><Relationship Id="rId2" Type="http://schemas.openxmlformats.org/officeDocument/2006/relationships/hyperlink" Target="http://app.leg.wa.gov/RCW/default.aspx?cite=43.105.365" TargetMode="External"/><Relationship Id="rId1" Type="http://schemas.openxmlformats.org/officeDocument/2006/relationships/slideLayout" Target="../slideLayouts/slideLayout8.xml"/><Relationship Id="rId4" Type="http://schemas.openxmlformats.org/officeDocument/2006/relationships/hyperlink" Target="http://app.leg.wa.gov/RCW/default.aspx?cite=40.1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Toxic Data</a:t>
            </a:r>
            <a:endParaRPr lang="en-US" b="1" dirty="0"/>
          </a:p>
        </p:txBody>
      </p:sp>
      <p:sp>
        <p:nvSpPr>
          <p:cNvPr id="3" name="Subtitle 2"/>
          <p:cNvSpPr>
            <a:spLocks noGrp="1"/>
          </p:cNvSpPr>
          <p:nvPr>
            <p:ph type="subTitle" idx="1"/>
          </p:nvPr>
        </p:nvSpPr>
        <p:spPr/>
        <p:txBody>
          <a:bodyPr/>
          <a:lstStyle/>
          <a:p>
            <a:r>
              <a:rPr lang="en-US" dirty="0"/>
              <a:t>Buried Risks in Agency </a:t>
            </a:r>
            <a:r>
              <a:rPr lang="en-US" dirty="0" err="1"/>
              <a:t>Datastores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53840" y="5199888"/>
            <a:ext cx="4084320" cy="1658112"/>
          </a:xfrm>
          <a:prstGeom prst="rect">
            <a:avLst/>
          </a:prstGeom>
        </p:spPr>
      </p:pic>
    </p:spTree>
    <p:extLst>
      <p:ext uri="{BB962C8B-B14F-4D97-AF65-F5344CB8AC3E}">
        <p14:creationId xmlns:p14="http://schemas.microsoft.com/office/powerpoint/2010/main" val="1383150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Records Inventory</a:t>
            </a:r>
            <a:endParaRPr lang="en-US" dirty="0"/>
          </a:p>
        </p:txBody>
      </p:sp>
      <p:sp>
        <p:nvSpPr>
          <p:cNvPr id="3" name="Content Placeholder 2"/>
          <p:cNvSpPr>
            <a:spLocks noGrp="1"/>
          </p:cNvSpPr>
          <p:nvPr>
            <p:ph idx="1"/>
          </p:nvPr>
        </p:nvSpPr>
        <p:spPr/>
        <p:txBody>
          <a:bodyPr/>
          <a:lstStyle/>
          <a:p>
            <a:r>
              <a:rPr lang="en-US" dirty="0" smtClean="0"/>
              <a:t>Records officers shall:</a:t>
            </a:r>
          </a:p>
          <a:p>
            <a:pPr lvl="1"/>
            <a:r>
              <a:rPr lang="en-US" dirty="0" smtClean="0"/>
              <a:t>Inventory … </a:t>
            </a:r>
            <a:r>
              <a:rPr lang="en-US" dirty="0"/>
              <a:t>all public records at least once during a </a:t>
            </a:r>
            <a:r>
              <a:rPr lang="en-US" dirty="0" smtClean="0"/>
              <a:t>biennium…</a:t>
            </a:r>
          </a:p>
          <a:p>
            <a:pPr lvl="1"/>
            <a:r>
              <a:rPr lang="en-US" dirty="0"/>
              <a:t>Analyze records inventory </a:t>
            </a:r>
            <a:r>
              <a:rPr lang="en-US" dirty="0" smtClean="0"/>
              <a:t>data</a:t>
            </a:r>
          </a:p>
          <a:p>
            <a:pPr lvl="1"/>
            <a:r>
              <a:rPr lang="en-US" dirty="0" smtClean="0"/>
              <a:t>Compare </a:t>
            </a:r>
            <a:r>
              <a:rPr lang="en-US" dirty="0"/>
              <a:t>divisional or unit inventories for duplication of </a:t>
            </a:r>
            <a:r>
              <a:rPr lang="en-US" dirty="0" smtClean="0"/>
              <a:t>records</a:t>
            </a:r>
          </a:p>
          <a:p>
            <a:r>
              <a:rPr lang="en-US" dirty="0" smtClean="0"/>
              <a:t>Here’s how:</a:t>
            </a:r>
          </a:p>
          <a:p>
            <a:pPr lvl="1"/>
            <a:r>
              <a:rPr lang="en-US" dirty="0" smtClean="0"/>
              <a:t>For paper, SOS worksheet</a:t>
            </a:r>
          </a:p>
          <a:p>
            <a:pPr lvl="1"/>
            <a:r>
              <a:rPr lang="en-US" dirty="0" smtClean="0"/>
              <a:t>For electronic, OPDP </a:t>
            </a:r>
            <a:r>
              <a:rPr lang="en-US" dirty="0" smtClean="0">
                <a:hlinkClick r:id="rId2"/>
              </a:rPr>
              <a:t>checklist</a:t>
            </a:r>
            <a:endParaRPr lang="en-US" dirty="0"/>
          </a:p>
        </p:txBody>
      </p:sp>
      <p:sp>
        <p:nvSpPr>
          <p:cNvPr id="4" name="Text Placeholder 3"/>
          <p:cNvSpPr>
            <a:spLocks noGrp="1"/>
          </p:cNvSpPr>
          <p:nvPr>
            <p:ph type="body" sz="half" idx="2"/>
          </p:nvPr>
        </p:nvSpPr>
        <p:spPr/>
        <p:txBody>
          <a:bodyPr>
            <a:normAutofit fontScale="70000" lnSpcReduction="20000"/>
          </a:bodyPr>
          <a:lstStyle/>
          <a:p>
            <a:r>
              <a:rPr lang="en-US" b="1" dirty="0"/>
              <a:t>RCW </a:t>
            </a:r>
            <a:r>
              <a:rPr lang="en-US" b="1" dirty="0">
                <a:hlinkClick r:id="rId3"/>
              </a:rPr>
              <a:t>40.14.040</a:t>
            </a:r>
            <a:endParaRPr lang="en-US" b="1" dirty="0"/>
          </a:p>
          <a:p>
            <a:r>
              <a:rPr lang="en-US" b="1" dirty="0"/>
              <a:t>Records officers—Designation—Powers and duties.</a:t>
            </a:r>
          </a:p>
          <a:p>
            <a:r>
              <a:rPr lang="en-US" dirty="0"/>
              <a:t>Each department or other agency of the state government shall designate a records officer to supervise its records program and to represent the office in all contacts with the records committee, hereinafter created, and the division of archives and records management. The records officer shall:</a:t>
            </a:r>
          </a:p>
          <a:p>
            <a:r>
              <a:rPr lang="en-US" dirty="0"/>
              <a:t>(1) Coordinate all aspects of the records management program.</a:t>
            </a:r>
          </a:p>
          <a:p>
            <a:r>
              <a:rPr lang="en-US" dirty="0"/>
              <a:t>(2) Inventory, or manage the inventory, of all public records at least once during a biennium for disposition scheduling and transfer action, in accordance with procedures prescribed by the state archivist and state records committee: PROVIDED, That essential records shall be inventoried and processed in accordance with chapter </a:t>
            </a:r>
            <a:r>
              <a:rPr lang="en-US" dirty="0">
                <a:hlinkClick r:id="rId4"/>
              </a:rPr>
              <a:t>40.10</a:t>
            </a:r>
            <a:r>
              <a:rPr lang="en-US" dirty="0"/>
              <a:t> RCW at least annually.</a:t>
            </a:r>
          </a:p>
          <a:p>
            <a:r>
              <a:rPr lang="en-US" dirty="0"/>
              <a:t>(3) Consult with any other personnel responsible for maintenance of specific records within his or her state organization regarding records retention and transfer recommendations.</a:t>
            </a:r>
          </a:p>
          <a:p>
            <a:r>
              <a:rPr lang="en-US" dirty="0"/>
              <a:t>(4) Analyze records inventory data, examine and compare divisional or unit inventories for duplication of records, and recommend to the state archivist and state records committee minimal retentions for all copies commensurate with legal, financial, and administrative needs.</a:t>
            </a:r>
          </a:p>
          <a:p>
            <a:endParaRPr lang="en-US" dirty="0"/>
          </a:p>
        </p:txBody>
      </p:sp>
    </p:spTree>
    <p:extLst>
      <p:ext uri="{BB962C8B-B14F-4D97-AF65-F5344CB8AC3E}">
        <p14:creationId xmlns:p14="http://schemas.microsoft.com/office/powerpoint/2010/main" val="2037064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Thank you</a:t>
            </a:r>
            <a:endParaRPr lang="en-US" dirty="0"/>
          </a:p>
        </p:txBody>
      </p:sp>
      <p:sp>
        <p:nvSpPr>
          <p:cNvPr id="6" name="Subtitle 5"/>
          <p:cNvSpPr>
            <a:spLocks noGrp="1"/>
          </p:cNvSpPr>
          <p:nvPr>
            <p:ph type="subTitle" idx="1"/>
          </p:nvPr>
        </p:nvSpPr>
        <p:spPr/>
        <p:txBody>
          <a:bodyPr/>
          <a:lstStyle/>
          <a:p>
            <a:r>
              <a:rPr lang="en-US" dirty="0" smtClean="0"/>
              <a:t>Will Saunders, Chief Privacy Officer (acting)</a:t>
            </a:r>
          </a:p>
          <a:p>
            <a:r>
              <a:rPr lang="en-US" dirty="0" smtClean="0">
                <a:hlinkClick r:id="rId2"/>
              </a:rPr>
              <a:t>Will.Saunders@ocio.wa.gov</a:t>
            </a:r>
            <a:endParaRPr lang="en-US" dirty="0" smtClean="0"/>
          </a:p>
          <a:p>
            <a:r>
              <a:rPr lang="en-US" dirty="0" smtClean="0">
                <a:hlinkClick r:id="rId3"/>
              </a:rPr>
              <a:t>https://privacy.wa.gov</a:t>
            </a:r>
            <a:r>
              <a:rPr lang="en-US" dirty="0" smtClean="0"/>
              <a:t>  |  </a:t>
            </a:r>
            <a:r>
              <a:rPr lang="en-US" dirty="0" smtClean="0">
                <a:hlinkClick r:id="rId4"/>
              </a:rPr>
              <a:t>https://data.wa.gov</a:t>
            </a:r>
            <a:r>
              <a:rPr lang="en-US" dirty="0" smtClean="0"/>
              <a:t> </a:t>
            </a:r>
            <a:endParaRPr lang="en-US" dirty="0"/>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53840" y="5199888"/>
            <a:ext cx="4084320" cy="1658112"/>
          </a:xfrm>
          <a:prstGeom prst="rect">
            <a:avLst/>
          </a:prstGeom>
        </p:spPr>
      </p:pic>
    </p:spTree>
    <p:extLst>
      <p:ext uri="{BB962C8B-B14F-4D97-AF65-F5344CB8AC3E}">
        <p14:creationId xmlns:p14="http://schemas.microsoft.com/office/powerpoint/2010/main" val="295607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Biometrics - </a:t>
            </a:r>
            <a:r>
              <a:rPr lang="en-US" dirty="0"/>
              <a:t>RCW 40.26.020 (7)(b</a:t>
            </a:r>
            <a:r>
              <a:rPr lang="en-US" dirty="0" smtClean="0"/>
              <a:t>)</a:t>
            </a:r>
            <a:endParaRPr lang="en-US" dirty="0"/>
          </a:p>
        </p:txBody>
      </p:sp>
      <p:sp>
        <p:nvSpPr>
          <p:cNvPr id="4" name="Content Placeholder 3"/>
          <p:cNvSpPr>
            <a:spLocks noGrp="1"/>
          </p:cNvSpPr>
          <p:nvPr>
            <p:ph sz="half" idx="1"/>
          </p:nvPr>
        </p:nvSpPr>
        <p:spPr>
          <a:xfrm>
            <a:off x="838200" y="1434801"/>
            <a:ext cx="5181600" cy="4877099"/>
          </a:xfrm>
        </p:spPr>
        <p:txBody>
          <a:bodyPr/>
          <a:lstStyle/>
          <a:p>
            <a:pPr marL="0" indent="0">
              <a:buNone/>
            </a:pPr>
            <a:r>
              <a:rPr lang="en-US" dirty="0"/>
              <a:t>"Biometric identifier" means any information, </a:t>
            </a:r>
            <a:r>
              <a:rPr lang="en-US" dirty="0">
                <a:solidFill>
                  <a:srgbClr val="FF0000"/>
                </a:solidFill>
              </a:rPr>
              <a:t>regardless of how it is captured, converted, stored</a:t>
            </a:r>
            <a:r>
              <a:rPr lang="en-US" dirty="0"/>
              <a:t>, or shared, based on an </a:t>
            </a:r>
            <a:r>
              <a:rPr lang="en-US" dirty="0" smtClean="0"/>
              <a:t>individual's</a:t>
            </a:r>
            <a:endParaRPr lang="en-US" dirty="0"/>
          </a:p>
          <a:p>
            <a:r>
              <a:rPr lang="en-US" dirty="0"/>
              <a:t>    retina or iris scan,</a:t>
            </a:r>
          </a:p>
          <a:p>
            <a:r>
              <a:rPr lang="en-US" dirty="0"/>
              <a:t>    fingerprint,</a:t>
            </a:r>
          </a:p>
          <a:p>
            <a:r>
              <a:rPr lang="en-US" dirty="0"/>
              <a:t>    voiceprint,</a:t>
            </a:r>
          </a:p>
          <a:p>
            <a:r>
              <a:rPr lang="en-US" dirty="0"/>
              <a:t>    DNA, or</a:t>
            </a:r>
          </a:p>
          <a:p>
            <a:r>
              <a:rPr lang="en-US" dirty="0"/>
              <a:t>    scan of hand or</a:t>
            </a:r>
          </a:p>
          <a:p>
            <a:r>
              <a:rPr lang="en-US" dirty="0"/>
              <a:t>    face </a:t>
            </a:r>
            <a:r>
              <a:rPr lang="en-US" dirty="0" smtClean="0"/>
              <a:t>geometry</a:t>
            </a:r>
            <a:endParaRPr lang="en-US" dirty="0"/>
          </a:p>
        </p:txBody>
      </p:sp>
      <p:pic>
        <p:nvPicPr>
          <p:cNvPr id="6" name="Content Placeholder 5" descr="I love biometrics - What’s next">
            <a:hlinkClick r:id="rId2"/>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881004" y="1756989"/>
            <a:ext cx="3899140" cy="3899140"/>
          </a:xfrm>
        </p:spPr>
      </p:pic>
      <p:sp>
        <p:nvSpPr>
          <p:cNvPr id="7" name="TextBox 6"/>
          <p:cNvSpPr txBox="1"/>
          <p:nvPr/>
        </p:nvSpPr>
        <p:spPr>
          <a:xfrm>
            <a:off x="5193102" y="4146430"/>
            <a:ext cx="184731" cy="369332"/>
          </a:xfrm>
          <a:prstGeom prst="rect">
            <a:avLst/>
          </a:prstGeom>
          <a:noFill/>
        </p:spPr>
        <p:txBody>
          <a:bodyPr wrap="none" rtlCol="0">
            <a:spAutoFit/>
          </a:bodyPr>
          <a:lstStyle/>
          <a:p>
            <a:endParaRPr lang="en-US" dirty="0"/>
          </a:p>
        </p:txBody>
      </p:sp>
      <p:sp>
        <p:nvSpPr>
          <p:cNvPr id="8" name="Slide Number Placeholder 6"/>
          <p:cNvSpPr>
            <a:spLocks noGrp="1"/>
          </p:cNvSpPr>
          <p:nvPr>
            <p:ph type="sldNum" sz="quarter" idx="12"/>
          </p:nvPr>
        </p:nvSpPr>
        <p:spPr>
          <a:xfrm>
            <a:off x="11041811" y="6311900"/>
            <a:ext cx="491706" cy="365125"/>
          </a:xfrm>
          <a:prstGeom prst="rect">
            <a:avLst/>
          </a:prstGeom>
        </p:spPr>
        <p:txBody>
          <a:bodyPr/>
          <a:lstStyle/>
          <a:p>
            <a:fld id="{5EFE56DA-EEDD-4BC4-AC61-3FB58E333C0F}" type="slidenum">
              <a:rPr lang="en-US" sz="1000" smtClean="0"/>
              <a:t>2</a:t>
            </a:fld>
            <a:endParaRPr lang="en-US" sz="1000" dirty="0"/>
          </a:p>
        </p:txBody>
      </p:sp>
    </p:spTree>
    <p:extLst>
      <p:ext uri="{BB962C8B-B14F-4D97-AF65-F5344CB8AC3E}">
        <p14:creationId xmlns:p14="http://schemas.microsoft.com/office/powerpoint/2010/main" val="1725220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
            </a:r>
            <a:br>
              <a:rPr lang="en-US" dirty="0" smtClean="0"/>
            </a:br>
            <a:endParaRPr lang="en-US" dirty="0" smtClean="0"/>
          </a:p>
          <a:p>
            <a:r>
              <a:rPr lang="en-US" dirty="0" smtClean="0"/>
              <a:t>Establish security policies [...];</a:t>
            </a:r>
          </a:p>
          <a:p>
            <a:r>
              <a:rPr lang="en-US" dirty="0" smtClean="0"/>
              <a:t>Address biometric identifiers in the agency's privacy policies;</a:t>
            </a:r>
          </a:p>
          <a:p>
            <a:r>
              <a:rPr lang="en-US" dirty="0" smtClean="0"/>
              <a:t>Provide notice and obtain the individual's consent;</a:t>
            </a:r>
          </a:p>
          <a:p>
            <a:r>
              <a:rPr lang="en-US" dirty="0" smtClean="0"/>
              <a:t>Never sell biometrics;</a:t>
            </a:r>
          </a:p>
          <a:p>
            <a:r>
              <a:rPr lang="en-US" dirty="0" smtClean="0"/>
              <a:t>Never disclose in public records;</a:t>
            </a:r>
          </a:p>
          <a:p>
            <a:r>
              <a:rPr lang="en-US" dirty="0" smtClean="0"/>
              <a:t>Retain consent as long as the identifier</a:t>
            </a:r>
          </a:p>
          <a:p>
            <a:r>
              <a:rPr lang="en-US" dirty="0" smtClean="0"/>
              <a:t>Only retain biometric identifiers necessary to fulfill the original purpose and use [...];</a:t>
            </a:r>
          </a:p>
          <a:p>
            <a:r>
              <a:rPr lang="en-US" dirty="0" smtClean="0"/>
              <a:t>Set record retention schedules tailored to the original purpose of the collection of biometric identifiers;</a:t>
            </a:r>
          </a:p>
          <a:p>
            <a:r>
              <a:rPr lang="en-US" dirty="0" smtClean="0"/>
              <a:t>Minimize retention and review;</a:t>
            </a:r>
          </a:p>
          <a:p>
            <a:r>
              <a:rPr lang="en-US" dirty="0" smtClean="0"/>
              <a:t>Have a biometrics policy and review it annually.</a:t>
            </a:r>
          </a:p>
          <a:p>
            <a:endParaRPr lang="en-US" dirty="0"/>
          </a:p>
        </p:txBody>
      </p:sp>
      <p:sp>
        <p:nvSpPr>
          <p:cNvPr id="4" name="Text Placeholder 3"/>
          <p:cNvSpPr>
            <a:spLocks noGrp="1"/>
          </p:cNvSpPr>
          <p:nvPr>
            <p:ph type="body" sz="half" idx="2"/>
          </p:nvPr>
        </p:nvSpPr>
        <p:spPr/>
        <p:txBody>
          <a:bodyPr/>
          <a:lstStyle/>
          <a:p>
            <a:r>
              <a:rPr lang="en-US" dirty="0"/>
              <a:t>Unless authorized by law, an agency may not collect, capture, purchase, or otherwise obtain a biometric identifier without first providing notice and obtaining the individual's consent </a:t>
            </a:r>
          </a:p>
          <a:p>
            <a:endParaRPr lang="en-US" dirty="0"/>
          </a:p>
          <a:p>
            <a:r>
              <a:rPr lang="en-US" dirty="0" smtClean="0"/>
              <a:t>An agency that collects, purchases, or otherwise obtains biometric identifiers must:</a:t>
            </a:r>
          </a:p>
          <a:p>
            <a:r>
              <a:rPr lang="en-US" i="1" dirty="0" smtClean="0">
                <a:hlinkClick r:id="rId2"/>
              </a:rPr>
              <a:t>…</a:t>
            </a:r>
          </a:p>
          <a:p>
            <a:r>
              <a:rPr lang="en-US" i="1" dirty="0" smtClean="0">
                <a:hlinkClick r:id="rId2"/>
              </a:rPr>
              <a:t>RCW 40.26.020</a:t>
            </a:r>
            <a:endParaRPr lang="en-US" i="1" dirty="0"/>
          </a:p>
        </p:txBody>
      </p:sp>
    </p:spTree>
    <p:extLst>
      <p:ext uri="{BB962C8B-B14F-4D97-AF65-F5344CB8AC3E}">
        <p14:creationId xmlns:p14="http://schemas.microsoft.com/office/powerpoint/2010/main" val="4050888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Law enforcement: general authority Washington law enforcement agencies, as defined under RCW 10.93.020</a:t>
            </a:r>
          </a:p>
          <a:p>
            <a:r>
              <a:rPr lang="en-US" dirty="0" smtClean="0"/>
              <a:t>Writing samples, written signatures, </a:t>
            </a:r>
          </a:p>
          <a:p>
            <a:r>
              <a:rPr lang="en-US" dirty="0" smtClean="0"/>
              <a:t>Photographs, </a:t>
            </a:r>
            <a:endParaRPr lang="en-US" dirty="0"/>
          </a:p>
          <a:p>
            <a:r>
              <a:rPr lang="en-US" dirty="0" smtClean="0"/>
              <a:t>Human biological samples used for valid scientific testing or screening, </a:t>
            </a:r>
            <a:endParaRPr lang="en-US" dirty="0"/>
          </a:p>
          <a:p>
            <a:r>
              <a:rPr lang="en-US" dirty="0" smtClean="0"/>
              <a:t>demographic data, </a:t>
            </a:r>
            <a:endParaRPr lang="en-US" dirty="0"/>
          </a:p>
          <a:p>
            <a:r>
              <a:rPr lang="en-US" dirty="0" smtClean="0"/>
              <a:t>tattoo descriptions, or physical descriptions such as height, weight, hair color, or eye color;</a:t>
            </a:r>
            <a:endParaRPr lang="en-US" dirty="0"/>
          </a:p>
          <a:p>
            <a:r>
              <a:rPr lang="en-US" dirty="0" smtClean="0"/>
              <a:t>Donated organ tissues or parts [...];</a:t>
            </a:r>
          </a:p>
          <a:p>
            <a:r>
              <a:rPr lang="en-US" dirty="0" smtClean="0"/>
              <a:t>Information captured from a patient in a health care setting [...];</a:t>
            </a:r>
          </a:p>
          <a:p>
            <a:r>
              <a:rPr lang="en-US" dirty="0" smtClean="0"/>
              <a:t>X-ray / MRI / PET scans</a:t>
            </a:r>
          </a:p>
          <a:p>
            <a:r>
              <a:rPr lang="en-US" dirty="0" smtClean="0"/>
              <a:t>... upon [an] agency providing prompt written notice to the state's chief privacy officer and to the appropriate committees of the legislature...</a:t>
            </a:r>
            <a:br>
              <a:rPr lang="en-US" dirty="0" smtClean="0"/>
            </a:br>
            <a:endParaRPr lang="en-US" dirty="0" smtClean="0"/>
          </a:p>
          <a:p>
            <a:endParaRPr lang="en-US" dirty="0"/>
          </a:p>
        </p:txBody>
      </p:sp>
      <p:sp>
        <p:nvSpPr>
          <p:cNvPr id="4" name="Text Placeholder 3"/>
          <p:cNvSpPr>
            <a:spLocks noGrp="1"/>
          </p:cNvSpPr>
          <p:nvPr>
            <p:ph type="body" sz="half" idx="2"/>
          </p:nvPr>
        </p:nvSpPr>
        <p:spPr/>
        <p:txBody>
          <a:bodyPr/>
          <a:lstStyle/>
          <a:p>
            <a:endParaRPr lang="en-US" i="1" dirty="0" smtClean="0">
              <a:hlinkClick r:id="rId2"/>
            </a:endParaRPr>
          </a:p>
          <a:p>
            <a:r>
              <a:rPr lang="en-US" i="1" dirty="0" smtClean="0">
                <a:hlinkClick r:id="rId2"/>
              </a:rPr>
              <a:t>RCW 40.26.020 (8)(b)</a:t>
            </a:r>
            <a:endParaRPr lang="en-US" i="1" dirty="0" smtClean="0"/>
          </a:p>
          <a:p>
            <a:endParaRPr lang="en-US" i="1" dirty="0"/>
          </a:p>
          <a:p>
            <a:r>
              <a:rPr lang="en-US" i="1" dirty="0" smtClean="0">
                <a:hlinkClick r:id="rId2"/>
              </a:rPr>
              <a:t>RCW 40.26.020 (7)(b)</a:t>
            </a:r>
            <a:endParaRPr lang="en-US" i="1" dirty="0" smtClean="0"/>
          </a:p>
          <a:p>
            <a:endParaRPr lang="en-US" i="1" dirty="0" smtClean="0">
              <a:hlinkClick r:id="rId2"/>
            </a:endParaRPr>
          </a:p>
          <a:p>
            <a:r>
              <a:rPr lang="en-US" i="1" dirty="0" smtClean="0">
                <a:hlinkClick r:id="rId2"/>
              </a:rPr>
              <a:t>RCW 40.26.020 (9)(b)</a:t>
            </a:r>
            <a:endParaRPr lang="en-US" dirty="0" smtClean="0"/>
          </a:p>
          <a:p>
            <a:endParaRPr lang="en-US" dirty="0"/>
          </a:p>
        </p:txBody>
      </p:sp>
    </p:spTree>
    <p:extLst>
      <p:ext uri="{BB962C8B-B14F-4D97-AF65-F5344CB8AC3E}">
        <p14:creationId xmlns:p14="http://schemas.microsoft.com/office/powerpoint/2010/main" val="3917006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data</a:t>
            </a:r>
            <a:endParaRPr lang="en-US" dirty="0"/>
          </a:p>
        </p:txBody>
      </p:sp>
      <p:sp>
        <p:nvSpPr>
          <p:cNvPr id="3" name="Content Placeholder 2"/>
          <p:cNvSpPr>
            <a:spLocks noGrp="1"/>
          </p:cNvSpPr>
          <p:nvPr>
            <p:ph idx="1"/>
          </p:nvPr>
        </p:nvSpPr>
        <p:spPr>
          <a:xfrm>
            <a:off x="5183188" y="987425"/>
            <a:ext cx="6010329" cy="4581743"/>
          </a:xfrm>
        </p:spPr>
        <p:txBody>
          <a:bodyPr>
            <a:normAutofit fontScale="85000" lnSpcReduction="20000"/>
          </a:bodyPr>
          <a:lstStyle/>
          <a:p>
            <a:r>
              <a:rPr lang="en-US" dirty="0" smtClean="0"/>
              <a:t>Many modern devices contain GPS functionalities and allow applications to track your location, </a:t>
            </a:r>
          </a:p>
          <a:p>
            <a:r>
              <a:rPr lang="en-US" dirty="0" smtClean="0"/>
              <a:t>More than just "where you are" - if you know both "where" and "when" you can map a person's </a:t>
            </a:r>
          </a:p>
          <a:p>
            <a:pPr lvl="1"/>
            <a:r>
              <a:rPr lang="en-US" dirty="0" smtClean="0"/>
              <a:t>habits, </a:t>
            </a:r>
          </a:p>
          <a:p>
            <a:pPr lvl="1"/>
            <a:r>
              <a:rPr lang="en-US" dirty="0" smtClean="0"/>
              <a:t>highway speed, </a:t>
            </a:r>
          </a:p>
          <a:p>
            <a:pPr lvl="1"/>
            <a:r>
              <a:rPr lang="en-US" dirty="0" smtClean="0"/>
              <a:t>kids' school, </a:t>
            </a:r>
          </a:p>
          <a:p>
            <a:pPr lvl="1"/>
            <a:r>
              <a:rPr lang="en-US" dirty="0" smtClean="0"/>
              <a:t>favorite bank branch, etc. </a:t>
            </a:r>
          </a:p>
          <a:p>
            <a:r>
              <a:rPr lang="en-US" dirty="0"/>
              <a:t>R</a:t>
            </a:r>
            <a:r>
              <a:rPr lang="en-US" dirty="0" smtClean="0"/>
              <a:t>eview the GPS location options in your device to ensure you minimize volunteering your location information.</a:t>
            </a:r>
            <a:endParaRPr lang="en-US" dirty="0"/>
          </a:p>
        </p:txBody>
      </p:sp>
      <p:sp>
        <p:nvSpPr>
          <p:cNvPr id="4" name="Text Placeholder 3"/>
          <p:cNvSpPr>
            <a:spLocks noGrp="1"/>
          </p:cNvSpPr>
          <p:nvPr>
            <p:ph type="body" sz="half" idx="2"/>
          </p:nvPr>
        </p:nvSpPr>
        <p:spPr/>
        <p:txBody>
          <a:bodyPr/>
          <a:lstStyle/>
          <a:p>
            <a:r>
              <a:rPr lang="en-US" b="1" dirty="0" smtClean="0"/>
              <a:t/>
            </a:r>
            <a:br>
              <a:rPr lang="en-US" b="1" dirty="0" smtClean="0"/>
            </a:br>
            <a:endParaRPr lang="en-US" b="1" dirty="0" smtClean="0"/>
          </a:p>
          <a:p>
            <a:r>
              <a:rPr lang="en-US" dirty="0" smtClean="0"/>
              <a:t>The following employment and licensing information is exempt from public inspection and copying:</a:t>
            </a:r>
            <a:br>
              <a:rPr lang="en-US" dirty="0" smtClean="0"/>
            </a:br>
            <a:endParaRPr lang="en-US" dirty="0" smtClean="0"/>
          </a:p>
          <a:p>
            <a:r>
              <a:rPr lang="en-US" dirty="0" smtClean="0"/>
              <a:t>... global positioning system data that would indicate the location of the residence of a public employee or volunteer using the global positioning system recording device.</a:t>
            </a:r>
            <a:br>
              <a:rPr lang="en-US" dirty="0" smtClean="0"/>
            </a:br>
            <a:endParaRPr lang="en-US" dirty="0" smtClean="0"/>
          </a:p>
          <a:p>
            <a:r>
              <a:rPr lang="en-US" i="1" dirty="0" smtClean="0">
                <a:hlinkClick r:id="rId2"/>
              </a:rPr>
              <a:t>RCW 42.56.250(10)</a:t>
            </a:r>
            <a:endParaRPr lang="en-US" dirty="0" smtClean="0"/>
          </a:p>
          <a:p>
            <a:endParaRPr lang="en-US" dirty="0"/>
          </a:p>
        </p:txBody>
      </p:sp>
    </p:spTree>
    <p:extLst>
      <p:ext uri="{BB962C8B-B14F-4D97-AF65-F5344CB8AC3E}">
        <p14:creationId xmlns:p14="http://schemas.microsoft.com/office/powerpoint/2010/main" val="765748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Geocoded Images</a:t>
            </a:r>
            <a:endParaRPr lang="en-US" dirty="0"/>
          </a:p>
        </p:txBody>
      </p:sp>
      <p:sp>
        <p:nvSpPr>
          <p:cNvPr id="3" name="Content Placeholder 2"/>
          <p:cNvSpPr>
            <a:spLocks noGrp="1"/>
          </p:cNvSpPr>
          <p:nvPr>
            <p:ph idx="1"/>
          </p:nvPr>
        </p:nvSpPr>
        <p:spPr>
          <a:xfrm>
            <a:off x="5167423" y="1287245"/>
            <a:ext cx="6128569" cy="4581743"/>
          </a:xfrm>
        </p:spPr>
        <p:txBody>
          <a:bodyPr>
            <a:normAutofit/>
          </a:bodyPr>
          <a:lstStyle/>
          <a:p>
            <a:pPr marL="0" indent="0">
              <a:buNone/>
            </a:pPr>
            <a:r>
              <a:rPr lang="en-US" dirty="0" smtClean="0"/>
              <a:t>Many mobile phones are configured by default to embed "geotags" in the EXIF information for every photo</a:t>
            </a:r>
          </a:p>
          <a:p>
            <a:pPr lvl="1"/>
            <a:r>
              <a:rPr lang="en-US" dirty="0" smtClean="0"/>
              <a:t>this can be disabled by IT staff</a:t>
            </a:r>
            <a:endParaRPr lang="en-US" dirty="0"/>
          </a:p>
          <a:p>
            <a:pPr lvl="1"/>
            <a:r>
              <a:rPr lang="en-US" dirty="0" smtClean="0"/>
              <a:t>BYOD devices remain at risk</a:t>
            </a:r>
          </a:p>
          <a:p>
            <a:pPr lvl="1"/>
            <a:r>
              <a:rPr lang="en-US" dirty="0" smtClean="0"/>
              <a:t>Preserved in emails, My Documents</a:t>
            </a:r>
          </a:p>
          <a:p>
            <a:pPr lvl="1"/>
            <a:r>
              <a:rPr lang="en-US" dirty="0" smtClean="0"/>
              <a:t>Case management system?</a:t>
            </a:r>
          </a:p>
          <a:p>
            <a:pPr marL="0" indent="0">
              <a:buNone/>
            </a:pPr>
            <a:endParaRPr lang="en-US" dirty="0"/>
          </a:p>
        </p:txBody>
      </p:sp>
      <p:sp>
        <p:nvSpPr>
          <p:cNvPr id="4" name="Text Placeholder 3"/>
          <p:cNvSpPr>
            <a:spLocks noGrp="1"/>
          </p:cNvSpPr>
          <p:nvPr>
            <p:ph type="body" sz="half" idx="2"/>
          </p:nvPr>
        </p:nvSpPr>
        <p:spPr/>
        <p:txBody>
          <a:bodyPr/>
          <a:lstStyle/>
          <a:p>
            <a:r>
              <a:rPr lang="en-US" b="1" dirty="0" smtClean="0"/>
              <a:t/>
            </a:r>
            <a:br>
              <a:rPr lang="en-US" b="1" dirty="0" smtClean="0"/>
            </a:br>
            <a:endParaRPr lang="en-US" b="1" dirty="0" smtClean="0"/>
          </a:p>
          <a:p>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081" y="2243958"/>
            <a:ext cx="2962001" cy="4112842"/>
          </a:xfrm>
          <a:prstGeom prst="rect">
            <a:avLst/>
          </a:prstGeom>
        </p:spPr>
      </p:pic>
      <p:pic>
        <p:nvPicPr>
          <p:cNvPr id="11" name="Picture 10">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0608" y="6356800"/>
            <a:ext cx="2134964" cy="423027"/>
          </a:xfrm>
          <a:prstGeom prst="rect">
            <a:avLst/>
          </a:prstGeom>
        </p:spPr>
      </p:pic>
    </p:spTree>
    <p:extLst>
      <p:ext uri="{BB962C8B-B14F-4D97-AF65-F5344CB8AC3E}">
        <p14:creationId xmlns:p14="http://schemas.microsoft.com/office/powerpoint/2010/main" val="3674673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Immigration data</a:t>
            </a:r>
            <a:endParaRPr lang="en-US" dirty="0"/>
          </a:p>
        </p:txBody>
      </p:sp>
      <p:sp>
        <p:nvSpPr>
          <p:cNvPr id="3" name="Content Placeholder 2"/>
          <p:cNvSpPr>
            <a:spLocks noGrp="1"/>
          </p:cNvSpPr>
          <p:nvPr>
            <p:ph idx="1"/>
          </p:nvPr>
        </p:nvSpPr>
        <p:spPr/>
        <p:txBody>
          <a:bodyPr/>
          <a:lstStyle/>
          <a:p>
            <a:r>
              <a:rPr lang="en-US" dirty="0" smtClean="0"/>
              <a:t>State and local law enforcement agencies… May not: </a:t>
            </a:r>
          </a:p>
          <a:p>
            <a:r>
              <a:rPr lang="en-US" dirty="0" smtClean="0"/>
              <a:t>Inquire into or collect information about an individual's immigration or citizenship status, or place of birth;</a:t>
            </a:r>
            <a:endParaRPr lang="en-US" dirty="0"/>
          </a:p>
        </p:txBody>
      </p:sp>
      <p:sp>
        <p:nvSpPr>
          <p:cNvPr id="4" name="Text Placeholder 3"/>
          <p:cNvSpPr>
            <a:spLocks noGrp="1"/>
          </p:cNvSpPr>
          <p:nvPr>
            <p:ph type="body" sz="half" idx="2"/>
          </p:nvPr>
        </p:nvSpPr>
        <p:spPr/>
        <p:txBody>
          <a:bodyPr/>
          <a:lstStyle/>
          <a:p>
            <a:endParaRPr lang="en-US" dirty="0" smtClean="0"/>
          </a:p>
          <a:p>
            <a:r>
              <a:rPr lang="en-US" dirty="0"/>
              <a:t>(4) State and local law enforcement agencies may </a:t>
            </a:r>
            <a:r>
              <a:rPr lang="en-US" dirty="0" smtClean="0"/>
              <a:t>not: </a:t>
            </a:r>
            <a:r>
              <a:rPr lang="en-US" dirty="0"/>
              <a:t>(a) Inquire into or collect information about an </a:t>
            </a:r>
            <a:r>
              <a:rPr lang="en-US" dirty="0" smtClean="0"/>
              <a:t>individual's </a:t>
            </a:r>
            <a:r>
              <a:rPr lang="en-US" dirty="0"/>
              <a:t>immigration or citizenship status, or place of birth unless there </a:t>
            </a:r>
            <a:r>
              <a:rPr lang="en-US" dirty="0" smtClean="0"/>
              <a:t>is </a:t>
            </a:r>
            <a:r>
              <a:rPr lang="en-US" dirty="0"/>
              <a:t>a connection between such information and an investigation into </a:t>
            </a:r>
            <a:r>
              <a:rPr lang="en-US" dirty="0" smtClean="0"/>
              <a:t>a  </a:t>
            </a:r>
            <a:r>
              <a:rPr lang="en-US" dirty="0"/>
              <a:t>violation of state or local criminal law;</a:t>
            </a:r>
            <a:endParaRPr lang="en-US" dirty="0" smtClean="0"/>
          </a:p>
          <a:p>
            <a:r>
              <a:rPr lang="en-US" dirty="0" smtClean="0">
                <a:hlinkClick r:id="rId3"/>
              </a:rPr>
              <a:t>SB5497</a:t>
            </a:r>
            <a:r>
              <a:rPr lang="en-US" dirty="0" smtClean="0"/>
              <a:t> </a:t>
            </a:r>
            <a:endParaRPr lang="en-US" dirty="0"/>
          </a:p>
        </p:txBody>
      </p:sp>
    </p:spTree>
    <p:extLst>
      <p:ext uri="{BB962C8B-B14F-4D97-AF65-F5344CB8AC3E}">
        <p14:creationId xmlns:p14="http://schemas.microsoft.com/office/powerpoint/2010/main" val="428621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PII</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smtClean="0"/>
              <a:t>(10)(a) For purposes of this section, "personal information" means:</a:t>
            </a:r>
          </a:p>
          <a:p>
            <a:r>
              <a:rPr lang="en-US" dirty="0" smtClean="0"/>
              <a:t>(</a:t>
            </a:r>
            <a:r>
              <a:rPr lang="en-US" dirty="0" err="1" smtClean="0"/>
              <a:t>i</a:t>
            </a:r>
            <a:r>
              <a:rPr lang="en-US" dirty="0" smtClean="0"/>
              <a:t>) An individual's first name or first initial and last name in combination with any one or more of the following data elements: </a:t>
            </a:r>
          </a:p>
          <a:p>
            <a:pPr lvl="1"/>
            <a:r>
              <a:rPr lang="en-US" dirty="0" smtClean="0">
                <a:solidFill>
                  <a:schemeClr val="bg1">
                    <a:lumMod val="75000"/>
                  </a:schemeClr>
                </a:solidFill>
              </a:rPr>
              <a:t>(A) Social security number; </a:t>
            </a:r>
          </a:p>
          <a:p>
            <a:pPr lvl="1"/>
            <a:r>
              <a:rPr lang="en-US" dirty="0" smtClean="0">
                <a:solidFill>
                  <a:schemeClr val="bg1">
                    <a:lumMod val="75000"/>
                  </a:schemeClr>
                </a:solidFill>
              </a:rPr>
              <a:t>(B) Driver's license number or Washington identification card number; </a:t>
            </a:r>
          </a:p>
          <a:p>
            <a:pPr lvl="1"/>
            <a:r>
              <a:rPr lang="en-US" dirty="0" smtClean="0">
                <a:solidFill>
                  <a:schemeClr val="bg1">
                    <a:lumMod val="75000"/>
                  </a:schemeClr>
                </a:solidFill>
              </a:rPr>
              <a:t>(C) Account number, credit or debit card number, or any required security code, access code, or password that would permit access to an individual's financial account, or any other numbers or information that can be used to access a person's financial account; </a:t>
            </a:r>
          </a:p>
          <a:p>
            <a:pPr lvl="1"/>
            <a:r>
              <a:rPr lang="en-US" dirty="0" smtClean="0"/>
              <a:t>(D) Full date of birth;</a:t>
            </a:r>
          </a:p>
          <a:p>
            <a:pPr lvl="1"/>
            <a:r>
              <a:rPr lang="en-US" dirty="0" smtClean="0">
                <a:solidFill>
                  <a:schemeClr val="bg1">
                    <a:lumMod val="75000"/>
                  </a:schemeClr>
                </a:solidFill>
              </a:rPr>
              <a:t>(E) Private key that is unique to an individual and that is used to authenticate or sign an electronic record; </a:t>
            </a:r>
          </a:p>
          <a:p>
            <a:pPr lvl="1"/>
            <a:r>
              <a:rPr lang="en-US" dirty="0" smtClean="0"/>
              <a:t>(F) Student, military, or passport identification number; </a:t>
            </a:r>
          </a:p>
          <a:p>
            <a:pPr lvl="1"/>
            <a:r>
              <a:rPr lang="en-US" dirty="0" smtClean="0">
                <a:solidFill>
                  <a:schemeClr val="bg1">
                    <a:lumMod val="75000"/>
                  </a:schemeClr>
                </a:solidFill>
              </a:rPr>
              <a:t>(G) Health insurance policy number or health insurance identification number; </a:t>
            </a:r>
          </a:p>
          <a:p>
            <a:pPr lvl="1"/>
            <a:r>
              <a:rPr lang="en-US" dirty="0" smtClean="0">
                <a:solidFill>
                  <a:schemeClr val="bg1">
                    <a:lumMod val="75000"/>
                  </a:schemeClr>
                </a:solidFill>
              </a:rPr>
              <a:t>(H) Any information about a consumer's medical history or mental or physical condition or about a health care professional's medical diagnosis or treatment of the consumer; or</a:t>
            </a:r>
          </a:p>
          <a:p>
            <a:pPr lvl="1"/>
            <a:r>
              <a:rPr lang="en-US" dirty="0" smtClean="0">
                <a:solidFill>
                  <a:schemeClr val="bg1">
                    <a:lumMod val="75000"/>
                  </a:schemeClr>
                </a:solidFill>
              </a:rPr>
              <a:t>(I) Biometric data generated by automatic measurements of an individual's biological characteristics, such as a fingerprint, voiceprint, eye retinas, irises, or other unique biological patterns or characteristics that is used to identify a specific individual; </a:t>
            </a:r>
          </a:p>
          <a:p>
            <a:r>
              <a:rPr lang="en-US" dirty="0" smtClean="0">
                <a:solidFill>
                  <a:schemeClr val="bg1">
                    <a:lumMod val="75000"/>
                  </a:schemeClr>
                </a:solidFill>
              </a:rPr>
              <a:t>(ii) User name or email address in combination with a password or security questions and answers that would permit access to an online account; and </a:t>
            </a:r>
          </a:p>
          <a:p>
            <a:r>
              <a:rPr lang="en-US" dirty="0" smtClean="0"/>
              <a:t>(iii) Any of the data elements or any combination of the data elements described in (a)(</a:t>
            </a:r>
            <a:r>
              <a:rPr lang="en-US" dirty="0" err="1" smtClean="0"/>
              <a:t>i</a:t>
            </a:r>
            <a:r>
              <a:rPr lang="en-US" dirty="0" smtClean="0"/>
              <a:t>) of this subsection without the consumer's first name or first initial and last name if: </a:t>
            </a:r>
          </a:p>
          <a:p>
            <a:pPr lvl="1"/>
            <a:r>
              <a:rPr lang="en-US" dirty="0" smtClean="0"/>
              <a:t>(A) Encryption, redaction, or other methods have not rendered the data element or combination of data elements unusable; and </a:t>
            </a:r>
          </a:p>
          <a:p>
            <a:pPr lvl="1"/>
            <a:r>
              <a:rPr lang="en-US" dirty="0" smtClean="0">
                <a:solidFill>
                  <a:schemeClr val="bg1">
                    <a:lumMod val="75000"/>
                  </a:schemeClr>
                </a:solidFill>
              </a:rPr>
              <a:t>(B) The data element or combination of data elements would enable a person to commit identity theft against a consumer. </a:t>
            </a:r>
          </a:p>
        </p:txBody>
      </p:sp>
      <p:sp>
        <p:nvSpPr>
          <p:cNvPr id="4" name="Text Placeholder 3"/>
          <p:cNvSpPr>
            <a:spLocks noGrp="1"/>
          </p:cNvSpPr>
          <p:nvPr>
            <p:ph type="body" sz="half" idx="2"/>
          </p:nvPr>
        </p:nvSpPr>
        <p:spPr/>
        <p:txBody>
          <a:bodyPr/>
          <a:lstStyle/>
          <a:p>
            <a:endParaRPr lang="en-US" dirty="0" smtClean="0"/>
          </a:p>
          <a:p>
            <a:r>
              <a:rPr lang="en-US" i="1" dirty="0" smtClean="0"/>
              <a:t>SUBSTITUTE HOUSE BILL </a:t>
            </a:r>
            <a:r>
              <a:rPr lang="en-US" i="1" dirty="0" smtClean="0">
                <a:hlinkClick r:id="rId2"/>
              </a:rPr>
              <a:t>1071</a:t>
            </a:r>
            <a:r>
              <a:rPr lang="en-US" i="1" dirty="0" smtClean="0"/>
              <a:t> / Chapter 241, Laws of 2019</a:t>
            </a:r>
          </a:p>
          <a:p>
            <a:endParaRPr lang="en-US" i="1" dirty="0" smtClean="0"/>
          </a:p>
        </p:txBody>
      </p:sp>
      <p:sp>
        <p:nvSpPr>
          <p:cNvPr id="5" name="Oval 4"/>
          <p:cNvSpPr/>
          <p:nvPr/>
        </p:nvSpPr>
        <p:spPr>
          <a:xfrm>
            <a:off x="5582653" y="2222561"/>
            <a:ext cx="1719422" cy="39376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756929" y="2790597"/>
            <a:ext cx="910754" cy="29386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691302" y="4275873"/>
            <a:ext cx="1719422" cy="39376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Von Pappe II: Happy Birthday, Trudi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124" y="3346442"/>
            <a:ext cx="3638550" cy="2352675"/>
          </a:xfrm>
          <a:prstGeom prst="rect">
            <a:avLst/>
          </a:prstGeom>
        </p:spPr>
      </p:pic>
    </p:spTree>
    <p:extLst>
      <p:ext uri="{BB962C8B-B14F-4D97-AF65-F5344CB8AC3E}">
        <p14:creationId xmlns:p14="http://schemas.microsoft.com/office/powerpoint/2010/main" val="2809079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Collecting and correcting</a:t>
            </a:r>
            <a:endParaRPr lang="en-US" dirty="0"/>
          </a:p>
        </p:txBody>
      </p:sp>
      <p:sp>
        <p:nvSpPr>
          <p:cNvPr id="3" name="Content Placeholder 2"/>
          <p:cNvSpPr>
            <a:spLocks noGrp="1"/>
          </p:cNvSpPr>
          <p:nvPr>
            <p:ph idx="1"/>
          </p:nvPr>
        </p:nvSpPr>
        <p:spPr/>
        <p:txBody>
          <a:bodyPr/>
          <a:lstStyle/>
          <a:p>
            <a:r>
              <a:rPr lang="en-US" dirty="0" smtClean="0"/>
              <a:t>Since 1996 agencies have been required to:</a:t>
            </a:r>
          </a:p>
          <a:p>
            <a:pPr lvl="1"/>
            <a:r>
              <a:rPr lang="en-US" dirty="0" smtClean="0"/>
              <a:t>Collect directly from the data subject</a:t>
            </a:r>
          </a:p>
          <a:p>
            <a:pPr lvl="1"/>
            <a:r>
              <a:rPr lang="en-US" dirty="0" smtClean="0"/>
              <a:t>Collect with consent</a:t>
            </a:r>
          </a:p>
          <a:p>
            <a:pPr lvl="1"/>
            <a:r>
              <a:rPr lang="en-US" dirty="0" smtClean="0"/>
              <a:t>Establish procedures for review + correction</a:t>
            </a:r>
          </a:p>
          <a:p>
            <a:pPr lvl="1"/>
            <a:r>
              <a:rPr lang="en-US" dirty="0" smtClean="0"/>
              <a:t>Retain PII only for the original business purpose</a:t>
            </a:r>
          </a:p>
          <a:p>
            <a:pPr lvl="1"/>
            <a:r>
              <a:rPr lang="en-US" dirty="0" smtClean="0"/>
              <a:t>Inventory &amp; justify PII every 5 years</a:t>
            </a:r>
          </a:p>
          <a:p>
            <a:endParaRPr lang="en-US" dirty="0"/>
          </a:p>
        </p:txBody>
      </p:sp>
      <p:sp>
        <p:nvSpPr>
          <p:cNvPr id="4" name="Text Placeholder 3"/>
          <p:cNvSpPr>
            <a:spLocks noGrp="1"/>
          </p:cNvSpPr>
          <p:nvPr>
            <p:ph type="body" sz="half" idx="2"/>
          </p:nvPr>
        </p:nvSpPr>
        <p:spPr/>
        <p:txBody>
          <a:bodyPr>
            <a:normAutofit fontScale="62500" lnSpcReduction="20000"/>
          </a:bodyPr>
          <a:lstStyle/>
          <a:p>
            <a:endParaRPr lang="en-US" b="1" dirty="0" smtClean="0"/>
          </a:p>
          <a:p>
            <a:endParaRPr lang="en-US" b="1" dirty="0"/>
          </a:p>
          <a:p>
            <a:r>
              <a:rPr lang="en-US" b="1" dirty="0" smtClean="0"/>
              <a:t>RCW </a:t>
            </a:r>
            <a:r>
              <a:rPr lang="en-US" b="1" dirty="0" smtClean="0">
                <a:hlinkClick r:id="rId2"/>
              </a:rPr>
              <a:t>43.105.365</a:t>
            </a:r>
            <a:endParaRPr lang="en-US" dirty="0" smtClean="0"/>
          </a:p>
          <a:p>
            <a:r>
              <a:rPr lang="en-US" dirty="0"/>
              <a:t>State agencies and local governments that collect and enter information concerning individuals into electronic records and information systems that will be widely accessible by the public under RCW </a:t>
            </a:r>
            <a:r>
              <a:rPr lang="en-US" dirty="0">
                <a:hlinkClick r:id="rId3"/>
              </a:rPr>
              <a:t>42.56.010</a:t>
            </a:r>
            <a:r>
              <a:rPr lang="en-US" dirty="0"/>
              <a:t> shall ensure the accuracy of this information to the extent possible. </a:t>
            </a:r>
            <a:endParaRPr lang="en-US" dirty="0" smtClean="0"/>
          </a:p>
          <a:p>
            <a:r>
              <a:rPr lang="en-US" dirty="0" smtClean="0"/>
              <a:t>To </a:t>
            </a:r>
            <a:r>
              <a:rPr lang="en-US" dirty="0"/>
              <a:t>the extent possible, information must be collected directly from, and with the consent of, the individual who is the subject of the data. </a:t>
            </a:r>
            <a:endParaRPr lang="en-US" dirty="0" smtClean="0"/>
          </a:p>
          <a:p>
            <a:r>
              <a:rPr lang="en-US" dirty="0" smtClean="0"/>
              <a:t>State </a:t>
            </a:r>
            <a:r>
              <a:rPr lang="en-US" dirty="0"/>
              <a:t>agencies shall establish procedures for correcting inaccurate information, including establishing mechanisms for individuals to review information about themselves and recommend changes in information they believe to be inaccurate. </a:t>
            </a:r>
            <a:endParaRPr lang="en-US" dirty="0" smtClean="0"/>
          </a:p>
          <a:p>
            <a:r>
              <a:rPr lang="en-US" dirty="0" smtClean="0"/>
              <a:t>The </a:t>
            </a:r>
            <a:r>
              <a:rPr lang="en-US" dirty="0"/>
              <a:t>inclusion of personal information in electronic public records that is widely available to the public should include information on the date when the database was created or most recently updated. </a:t>
            </a:r>
            <a:endParaRPr lang="en-US" dirty="0" smtClean="0"/>
          </a:p>
          <a:p>
            <a:r>
              <a:rPr lang="en-US" dirty="0" smtClean="0"/>
              <a:t>If </a:t>
            </a:r>
            <a:r>
              <a:rPr lang="en-US" dirty="0"/>
              <a:t>personally identifiable information is included in electronic public records that are made widely available to the public, state agencies must follow retention and archival schedules in accordance with chapter </a:t>
            </a:r>
            <a:r>
              <a:rPr lang="en-US" dirty="0">
                <a:hlinkClick r:id="rId4"/>
              </a:rPr>
              <a:t>40.14</a:t>
            </a:r>
            <a:r>
              <a:rPr lang="en-US" dirty="0"/>
              <a:t> RCW, retaining personally identifiable information only as long as needed to carry out the purpose for which it was collected. </a:t>
            </a:r>
            <a:endParaRPr lang="en-US" dirty="0" smtClean="0"/>
          </a:p>
          <a:p>
            <a:r>
              <a:rPr lang="en-US" dirty="0" smtClean="0"/>
              <a:t>At </a:t>
            </a:r>
            <a:r>
              <a:rPr lang="en-US" dirty="0"/>
              <a:t>least once every five years, each agency that collects information must review the information collected and justify why it is being collected and for what purpose.</a:t>
            </a:r>
          </a:p>
        </p:txBody>
      </p:sp>
    </p:spTree>
    <p:extLst>
      <p:ext uri="{BB962C8B-B14F-4D97-AF65-F5344CB8AC3E}">
        <p14:creationId xmlns:p14="http://schemas.microsoft.com/office/powerpoint/2010/main" val="1671543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EmailTo xmlns="http://schemas.microsoft.com/sharepoint/v3" xsi:nil="true"/>
    <EmailHeaders xmlns="http://schemas.microsoft.com/sharepoint/v4" xsi:nil="true"/>
    <EmailSender xmlns="http://schemas.microsoft.com/sharepoint/v3" xsi:nil="true"/>
    <EmailFrom xmlns="http://schemas.microsoft.com/sharepoint/v3" xsi:nil="true"/>
    <EmailSubject xmlns="http://schemas.microsoft.com/sharepoint/v3" xsi:nil="true"/>
    <EmailCc xmlns="http://schemas.microsoft.com/sharepoint/v3" xsi:nil="true"/>
    <_dlc_DocId xmlns="fd6b8e64-5135-495f-993d-3801340bb78a">ARADJU2PS7MR-31-795</_dlc_DocId>
    <_dlc_DocIdUrl xmlns="fd6b8e64-5135-495f-993d-3801340bb78a">
      <Url>https://watech.sp.wa.gov/ocio/OD/_layouts/15/DocIdRedir.aspx?ID=ARADJU2PS7MR-31-795</Url>
      <Description>ARADJU2PS7MR-31-795</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4B7C34D941327144A8F92B6C734A5B25" ma:contentTypeVersion="6" ma:contentTypeDescription="Create a new document." ma:contentTypeScope="" ma:versionID="9ec7211138fc6604764d624ded54b5af">
  <xsd:schema xmlns:xsd="http://www.w3.org/2001/XMLSchema" xmlns:xs="http://www.w3.org/2001/XMLSchema" xmlns:p="http://schemas.microsoft.com/office/2006/metadata/properties" xmlns:ns1="http://schemas.microsoft.com/sharepoint/v3" xmlns:ns2="fd6b8e64-5135-495f-993d-3801340bb78a" xmlns:ns3="http://schemas.microsoft.com/sharepoint/v4" targetNamespace="http://schemas.microsoft.com/office/2006/metadata/properties" ma:root="true" ma:fieldsID="66eee4d15a3a3f624294551cb0b97188" ns1:_="" ns2:_="" ns3:_="">
    <xsd:import namespace="http://schemas.microsoft.com/sharepoint/v3"/>
    <xsd:import namespace="fd6b8e64-5135-495f-993d-3801340bb78a"/>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1:EmailSender" minOccurs="0"/>
                <xsd:element ref="ns1:EmailTo" minOccurs="0"/>
                <xsd:element ref="ns1:EmailCc" minOccurs="0"/>
                <xsd:element ref="ns1:EmailFrom" minOccurs="0"/>
                <xsd:element ref="ns1:EmailSubject" minOccurs="0"/>
                <xsd:element ref="ns3:EmailHead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mailSender" ma:index="11" nillable="true" ma:displayName="E-Mail Sender" ma:hidden="true" ma:internalName="EmailSender">
      <xsd:simpleType>
        <xsd:restriction base="dms:Note">
          <xsd:maxLength value="255"/>
        </xsd:restriction>
      </xsd:simpleType>
    </xsd:element>
    <xsd:element name="EmailTo" ma:index="12" nillable="true" ma:displayName="E-Mail To" ma:hidden="true" ma:internalName="EmailTo">
      <xsd:simpleType>
        <xsd:restriction base="dms:Note">
          <xsd:maxLength value="255"/>
        </xsd:restriction>
      </xsd:simpleType>
    </xsd:element>
    <xsd:element name="EmailCc" ma:index="13" nillable="true" ma:displayName="E-Mail Cc" ma:hidden="true" ma:internalName="EmailCc">
      <xsd:simpleType>
        <xsd:restriction base="dms:Note">
          <xsd:maxLength value="255"/>
        </xsd:restriction>
      </xsd:simpleType>
    </xsd:element>
    <xsd:element name="EmailFrom" ma:index="14" nillable="true" ma:displayName="E-Mail From" ma:hidden="true" ma:internalName="EmailFrom">
      <xsd:simpleType>
        <xsd:restriction base="dms:Text"/>
      </xsd:simpleType>
    </xsd:element>
    <xsd:element name="EmailSubject" ma:index="15" nillable="true" ma:displayName="E-Mail Subject" ma:hidden="true" ma:internalName="Email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6b8e64-5135-495f-993d-3801340bb78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EmailHeaders" ma:index="16" nillable="true" ma:displayName="E-Mail Headers" ma:hidden="true" ma:internalName="EmailHeader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8406D2-8E2C-49CD-AD64-4C57CFA8B607}">
  <ds:schemaRefs>
    <ds:schemaRef ds:uri="http://schemas.microsoft.com/sharepoint/v3"/>
    <ds:schemaRef ds:uri="http://purl.org/dc/terms/"/>
    <ds:schemaRef ds:uri="fd6b8e64-5135-495f-993d-3801340bb78a"/>
    <ds:schemaRef ds:uri="http://schemas.microsoft.com/sharepoint/v4"/>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3E8DB41-678B-4BA3-9EF4-1751FC1418C6}">
  <ds:schemaRefs>
    <ds:schemaRef ds:uri="http://schemas.microsoft.com/sharepoint/v3/contenttype/forms"/>
  </ds:schemaRefs>
</ds:datastoreItem>
</file>

<file path=customXml/itemProps3.xml><?xml version="1.0" encoding="utf-8"?>
<ds:datastoreItem xmlns:ds="http://schemas.openxmlformats.org/officeDocument/2006/customXml" ds:itemID="{D7537E3F-2963-4A27-B146-3AF0F7A4BFEB}">
  <ds:schemaRefs>
    <ds:schemaRef ds:uri="http://schemas.microsoft.com/sharepoint/events"/>
  </ds:schemaRefs>
</ds:datastoreItem>
</file>

<file path=customXml/itemProps4.xml><?xml version="1.0" encoding="utf-8"?>
<ds:datastoreItem xmlns:ds="http://schemas.openxmlformats.org/officeDocument/2006/customXml" ds:itemID="{243ACC8D-7A76-4D3E-856E-54E400D7E0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d6b8e64-5135-495f-993d-3801340bb78a"/>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TM10001105[[fn=Crop]]</Template>
  <TotalTime>198</TotalTime>
  <Words>1416</Words>
  <Application>Microsoft Office PowerPoint</Application>
  <PresentationFormat>Widescreen</PresentationFormat>
  <Paragraphs>125</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Toxic Data</vt:lpstr>
      <vt:lpstr>Biometrics - RCW 40.26.020 (7)(b)</vt:lpstr>
      <vt:lpstr>Compliance</vt:lpstr>
      <vt:lpstr>Exceptions</vt:lpstr>
      <vt:lpstr>Location data</vt:lpstr>
      <vt:lpstr>Geocoded Images</vt:lpstr>
      <vt:lpstr>Immigration data</vt:lpstr>
      <vt:lpstr>New PII</vt:lpstr>
      <vt:lpstr>Collecting and correcting</vt:lpstr>
      <vt:lpstr>Records Inventory</vt:lpstr>
      <vt:lpstr>Thank you</vt:lpstr>
    </vt:vector>
  </TitlesOfParts>
  <Company>Washington Technology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 Data</dc:title>
  <dc:creator>Saunders, Will (OCIO)</dc:creator>
  <cp:lastModifiedBy>Pendleton, Sarah (DSHS/OSSD)</cp:lastModifiedBy>
  <cp:revision>19</cp:revision>
  <dcterms:created xsi:type="dcterms:W3CDTF">2019-05-23T20:21:31Z</dcterms:created>
  <dcterms:modified xsi:type="dcterms:W3CDTF">2019-06-10T17:37:41Z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0x0101004B7C34D941327144A8F92B6C734A5B25</vt:lpwstr>
  </property>
  <property fmtid="{D5CDD505-2E9C-101B-9397-08002B2CF9AE}" pid="3" name="_dlc_DocIdItemGuid">
    <vt:lpwstr>4757265f-3e93-4a02-8ca3-fa7b1e721d2f</vt:lpwstr>
  </property>
</Properties>
</file>